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2F6E6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F6E6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F6E6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F6E6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56959" y="464820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279"/>
                </a:lnTo>
              </a:path>
            </a:pathLst>
          </a:custGeom>
          <a:ln w="12192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156959" y="434340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192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156959" y="3727703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12192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209032" y="2991611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>
                <a:moveTo>
                  <a:pt x="0" y="0"/>
                </a:moveTo>
                <a:lnTo>
                  <a:pt x="288035" y="0"/>
                </a:lnTo>
              </a:path>
            </a:pathLst>
          </a:custGeom>
          <a:ln w="12192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08845" y="1161288"/>
            <a:ext cx="0" cy="208915"/>
          </a:xfrm>
          <a:custGeom>
            <a:avLst/>
            <a:gdLst/>
            <a:ahLst/>
            <a:cxnLst/>
            <a:rect l="l" t="t" r="r" b="b"/>
            <a:pathLst>
              <a:path h="208915">
                <a:moveTo>
                  <a:pt x="0" y="0"/>
                </a:moveTo>
                <a:lnTo>
                  <a:pt x="0" y="208787"/>
                </a:lnTo>
              </a:path>
            </a:pathLst>
          </a:custGeom>
          <a:ln w="1689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158996" y="1027938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371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828288" y="1505648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48641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344667" y="1505648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48641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96867" y="609600"/>
            <a:ext cx="1600200" cy="247015"/>
          </a:xfrm>
          <a:custGeom>
            <a:avLst/>
            <a:gdLst/>
            <a:ahLst/>
            <a:cxnLst/>
            <a:rect l="l" t="t" r="r" b="b"/>
            <a:pathLst>
              <a:path w="1600200" h="247015">
                <a:moveTo>
                  <a:pt x="1600200" y="0"/>
                </a:moveTo>
                <a:lnTo>
                  <a:pt x="0" y="0"/>
                </a:lnTo>
                <a:lnTo>
                  <a:pt x="0" y="246887"/>
                </a:lnTo>
                <a:lnTo>
                  <a:pt x="1600200" y="246887"/>
                </a:lnTo>
                <a:lnTo>
                  <a:pt x="160020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140" y="216154"/>
            <a:ext cx="2122805" cy="455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2F6E6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23917" y="629538"/>
            <a:ext cx="5473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</a:rPr>
              <a:t>PLENÁRIO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607433" y="832104"/>
            <a:ext cx="2142363" cy="3207208"/>
            <a:chOff x="4607433" y="832104"/>
            <a:chExt cx="2142363" cy="3207208"/>
          </a:xfrm>
        </p:grpSpPr>
        <p:sp>
          <p:nvSpPr>
            <p:cNvPr id="4" name="object 4"/>
            <p:cNvSpPr/>
            <p:nvPr/>
          </p:nvSpPr>
          <p:spPr>
            <a:xfrm>
              <a:off x="4653153" y="832104"/>
              <a:ext cx="0" cy="538480"/>
            </a:xfrm>
            <a:custGeom>
              <a:avLst/>
              <a:gdLst/>
              <a:ahLst/>
              <a:cxnLst/>
              <a:rect l="l" t="t" r="r" b="b"/>
              <a:pathLst>
                <a:path h="538480">
                  <a:moveTo>
                    <a:pt x="0" y="0"/>
                  </a:moveTo>
                  <a:lnTo>
                    <a:pt x="0" y="537972"/>
                  </a:lnTo>
                </a:path>
              </a:pathLst>
            </a:custGeom>
            <a:ln w="25908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149596" y="914400"/>
              <a:ext cx="1600200" cy="247015"/>
            </a:xfrm>
            <a:custGeom>
              <a:avLst/>
              <a:gdLst/>
              <a:ahLst/>
              <a:cxnLst/>
              <a:rect l="l" t="t" r="r" b="b"/>
              <a:pathLst>
                <a:path w="1600200" h="247015">
                  <a:moveTo>
                    <a:pt x="1600200" y="0"/>
                  </a:moveTo>
                  <a:lnTo>
                    <a:pt x="0" y="0"/>
                  </a:lnTo>
                  <a:lnTo>
                    <a:pt x="0" y="246887"/>
                  </a:lnTo>
                  <a:lnTo>
                    <a:pt x="1600200" y="246887"/>
                  </a:lnTo>
                  <a:lnTo>
                    <a:pt x="160020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53153" y="1874520"/>
              <a:ext cx="0" cy="1173480"/>
            </a:xfrm>
            <a:custGeom>
              <a:avLst/>
              <a:gdLst/>
              <a:ahLst/>
              <a:cxnLst/>
              <a:rect l="l" t="t" r="r" b="b"/>
              <a:pathLst>
                <a:path h="1173480">
                  <a:moveTo>
                    <a:pt x="0" y="0"/>
                  </a:moveTo>
                  <a:lnTo>
                    <a:pt x="0" y="1173479"/>
                  </a:lnTo>
                </a:path>
              </a:pathLst>
            </a:custGeom>
            <a:ln w="31242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637532" y="1632966"/>
              <a:ext cx="31750" cy="0"/>
            </a:xfrm>
            <a:custGeom>
              <a:avLst/>
              <a:gdLst/>
              <a:ahLst/>
              <a:cxnLst/>
              <a:rect l="l" t="t" r="r" b="b"/>
              <a:pathLst>
                <a:path w="31750">
                  <a:moveTo>
                    <a:pt x="0" y="0"/>
                  </a:moveTo>
                  <a:lnTo>
                    <a:pt x="31242" y="0"/>
                  </a:lnTo>
                </a:path>
              </a:pathLst>
            </a:custGeom>
            <a:ln w="25908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 flipH="1">
              <a:off x="4607433" y="2829305"/>
              <a:ext cx="45719" cy="1210007"/>
            </a:xfrm>
            <a:custGeom>
              <a:avLst/>
              <a:gdLst/>
              <a:ahLst/>
              <a:cxnLst/>
              <a:rect l="l" t="t" r="r" b="b"/>
              <a:pathLst>
                <a:path h="441960">
                  <a:moveTo>
                    <a:pt x="0" y="0"/>
                  </a:moveTo>
                  <a:lnTo>
                    <a:pt x="0" y="54863"/>
                  </a:lnTo>
                </a:path>
                <a:path h="441960">
                  <a:moveTo>
                    <a:pt x="0" y="283463"/>
                  </a:moveTo>
                  <a:lnTo>
                    <a:pt x="0" y="441959"/>
                  </a:lnTo>
                </a:path>
              </a:pathLst>
            </a:custGeom>
            <a:ln w="31242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360923" y="934338"/>
            <a:ext cx="11791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Calibri"/>
                <a:cs typeface="Calibri"/>
              </a:rPr>
              <a:t>COMISSÕES</a:t>
            </a:r>
            <a:r>
              <a:rPr sz="1000" spc="-5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ESPECIAIS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558795" y="914400"/>
            <a:ext cx="1600200" cy="247015"/>
          </a:xfrm>
          <a:custGeom>
            <a:avLst/>
            <a:gdLst/>
            <a:ahLst/>
            <a:cxnLst/>
            <a:rect l="l" t="t" r="r" b="b"/>
            <a:pathLst>
              <a:path w="1600200" h="247015">
                <a:moveTo>
                  <a:pt x="1600200" y="0"/>
                </a:moveTo>
                <a:lnTo>
                  <a:pt x="0" y="0"/>
                </a:lnTo>
                <a:lnTo>
                  <a:pt x="0" y="246887"/>
                </a:lnTo>
                <a:lnTo>
                  <a:pt x="1600200" y="246887"/>
                </a:lnTo>
                <a:lnTo>
                  <a:pt x="160020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699766" y="934338"/>
            <a:ext cx="13182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</a:rPr>
              <a:t>COMISSÕES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ORDINÁRIAS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082605" y="1641157"/>
            <a:ext cx="1228725" cy="238125"/>
            <a:chOff x="4082605" y="1641157"/>
            <a:chExt cx="1228725" cy="238125"/>
          </a:xfrm>
        </p:grpSpPr>
        <p:sp>
          <p:nvSpPr>
            <p:cNvPr id="13" name="object 13"/>
            <p:cNvSpPr/>
            <p:nvPr/>
          </p:nvSpPr>
          <p:spPr>
            <a:xfrm>
              <a:off x="4087367" y="1645920"/>
              <a:ext cx="1219200" cy="228600"/>
            </a:xfrm>
            <a:custGeom>
              <a:avLst/>
              <a:gdLst/>
              <a:ahLst/>
              <a:cxnLst/>
              <a:rect l="l" t="t" r="r" b="b"/>
              <a:pathLst>
                <a:path w="1219200" h="228600">
                  <a:moveTo>
                    <a:pt x="12192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1219200" y="228600"/>
                  </a:lnTo>
                  <a:lnTo>
                    <a:pt x="121920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87367" y="1645920"/>
              <a:ext cx="1219200" cy="228600"/>
            </a:xfrm>
            <a:custGeom>
              <a:avLst/>
              <a:gdLst/>
              <a:ahLst/>
              <a:cxnLst/>
              <a:rect l="l" t="t" r="r" b="b"/>
              <a:pathLst>
                <a:path w="1219200" h="228600">
                  <a:moveTo>
                    <a:pt x="0" y="228600"/>
                  </a:moveTo>
                  <a:lnTo>
                    <a:pt x="1219200" y="228600"/>
                  </a:lnTo>
                  <a:lnTo>
                    <a:pt x="12192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4369053" y="1656968"/>
            <a:ext cx="6572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</a:rPr>
              <a:t>PRESIDENTE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049267" y="1370075"/>
            <a:ext cx="1295400" cy="250190"/>
          </a:xfrm>
          <a:custGeom>
            <a:avLst/>
            <a:gdLst/>
            <a:ahLst/>
            <a:cxnLst/>
            <a:rect l="l" t="t" r="r" b="b"/>
            <a:pathLst>
              <a:path w="1295400" h="250190">
                <a:moveTo>
                  <a:pt x="1295400" y="0"/>
                </a:moveTo>
                <a:lnTo>
                  <a:pt x="0" y="0"/>
                </a:lnTo>
                <a:lnTo>
                  <a:pt x="0" y="249936"/>
                </a:lnTo>
                <a:lnTo>
                  <a:pt x="1295400" y="249936"/>
                </a:lnTo>
                <a:lnTo>
                  <a:pt x="129540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344670" y="1390904"/>
            <a:ext cx="7067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</a:rPr>
              <a:t>PRESIDÊNCIA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735959" y="2325497"/>
            <a:ext cx="1532890" cy="972819"/>
            <a:chOff x="3735959" y="2325497"/>
            <a:chExt cx="1532890" cy="972819"/>
          </a:xfrm>
        </p:grpSpPr>
        <p:sp>
          <p:nvSpPr>
            <p:cNvPr id="19" name="object 19"/>
            <p:cNvSpPr/>
            <p:nvPr/>
          </p:nvSpPr>
          <p:spPr>
            <a:xfrm>
              <a:off x="3742944" y="2332482"/>
              <a:ext cx="312420" cy="0"/>
            </a:xfrm>
            <a:custGeom>
              <a:avLst/>
              <a:gdLst/>
              <a:ahLst/>
              <a:cxnLst/>
              <a:rect l="l" t="t" r="r" b="b"/>
              <a:pathLst>
                <a:path w="312420">
                  <a:moveTo>
                    <a:pt x="0" y="0"/>
                  </a:moveTo>
                  <a:lnTo>
                    <a:pt x="312419" y="0"/>
                  </a:lnTo>
                </a:path>
              </a:pathLst>
            </a:custGeom>
            <a:ln w="13716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73068" y="3048000"/>
              <a:ext cx="1295400" cy="250190"/>
            </a:xfrm>
            <a:custGeom>
              <a:avLst/>
              <a:gdLst/>
              <a:ahLst/>
              <a:cxnLst/>
              <a:rect l="l" t="t" r="r" b="b"/>
              <a:pathLst>
                <a:path w="1295400" h="250189">
                  <a:moveTo>
                    <a:pt x="1295400" y="0"/>
                  </a:moveTo>
                  <a:lnTo>
                    <a:pt x="0" y="0"/>
                  </a:lnTo>
                  <a:lnTo>
                    <a:pt x="0" y="249936"/>
                  </a:lnTo>
                  <a:lnTo>
                    <a:pt x="1295400" y="249936"/>
                  </a:lnTo>
                  <a:lnTo>
                    <a:pt x="1295400" y="0"/>
                  </a:lnTo>
                  <a:close/>
                </a:path>
              </a:pathLst>
            </a:custGeom>
            <a:solidFill>
              <a:srgbClr val="2F6E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4161790" y="3068777"/>
            <a:ext cx="918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GERÊNCIA</a:t>
            </a:r>
            <a:r>
              <a:rPr sz="10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GERAL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011167" y="3352800"/>
            <a:ext cx="1219200" cy="228600"/>
          </a:xfrm>
          <a:custGeom>
            <a:avLst/>
            <a:gdLst/>
            <a:ahLst/>
            <a:cxnLst/>
            <a:rect l="l" t="t" r="r" b="b"/>
            <a:pathLst>
              <a:path w="1219200" h="228600">
                <a:moveTo>
                  <a:pt x="0" y="228600"/>
                </a:moveTo>
                <a:lnTo>
                  <a:pt x="1219200" y="228600"/>
                </a:lnTo>
                <a:lnTo>
                  <a:pt x="12192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187697" y="3363848"/>
            <a:ext cx="86804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</a:rPr>
              <a:t>GERENTE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GERAL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076688" y="1678558"/>
            <a:ext cx="7023734" cy="2500630"/>
            <a:chOff x="1058925" y="1370075"/>
            <a:chExt cx="7023734" cy="2500630"/>
          </a:xfrm>
        </p:grpSpPr>
        <p:sp>
          <p:nvSpPr>
            <p:cNvPr id="25" name="object 25"/>
            <p:cNvSpPr/>
            <p:nvPr/>
          </p:nvSpPr>
          <p:spPr>
            <a:xfrm>
              <a:off x="1065275" y="3733799"/>
              <a:ext cx="7005955" cy="0"/>
            </a:xfrm>
            <a:custGeom>
              <a:avLst/>
              <a:gdLst/>
              <a:ahLst/>
              <a:cxnLst/>
              <a:rect l="l" t="t" r="r" b="b"/>
              <a:pathLst>
                <a:path w="7005955">
                  <a:moveTo>
                    <a:pt x="7005574" y="0"/>
                  </a:moveTo>
                  <a:lnTo>
                    <a:pt x="0" y="0"/>
                  </a:lnTo>
                </a:path>
              </a:pathLst>
            </a:custGeom>
            <a:ln w="12192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073517" y="3727703"/>
              <a:ext cx="0" cy="134620"/>
            </a:xfrm>
            <a:custGeom>
              <a:avLst/>
              <a:gdLst/>
              <a:ahLst/>
              <a:cxnLst/>
              <a:rect l="l" t="t" r="r" b="b"/>
              <a:pathLst>
                <a:path h="134620">
                  <a:moveTo>
                    <a:pt x="0" y="0"/>
                  </a:moveTo>
                  <a:lnTo>
                    <a:pt x="0" y="134112"/>
                  </a:lnTo>
                </a:path>
              </a:pathLst>
            </a:custGeom>
            <a:ln w="17018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337815" y="1370075"/>
              <a:ext cx="1490980" cy="247015"/>
            </a:xfrm>
            <a:custGeom>
              <a:avLst/>
              <a:gdLst/>
              <a:ahLst/>
              <a:cxnLst/>
              <a:rect l="l" t="t" r="r" b="b"/>
              <a:pathLst>
                <a:path w="1490979" h="247015">
                  <a:moveTo>
                    <a:pt x="1490471" y="0"/>
                  </a:moveTo>
                  <a:lnTo>
                    <a:pt x="0" y="0"/>
                  </a:lnTo>
                  <a:lnTo>
                    <a:pt x="0" y="246887"/>
                  </a:lnTo>
                  <a:lnTo>
                    <a:pt x="1490471" y="246887"/>
                  </a:lnTo>
                  <a:lnTo>
                    <a:pt x="1490471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ORGANOGRAMA</a:t>
            </a:r>
            <a:r>
              <a:rPr spc="15" dirty="0"/>
              <a:t> </a:t>
            </a:r>
            <a:r>
              <a:rPr b="0" spc="-10" dirty="0">
                <a:latin typeface="Calibri"/>
                <a:cs typeface="Calibri"/>
              </a:rPr>
              <a:t>CAU/RJ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200" b="0" spc="-20" dirty="0" smtClean="0">
                <a:latin typeface="Calibri"/>
                <a:cs typeface="Calibri"/>
              </a:rPr>
              <a:t>20</a:t>
            </a:r>
            <a:r>
              <a:rPr lang="pt-BR" sz="1200" b="0" spc="-20" smtClean="0">
                <a:latin typeface="Calibri"/>
                <a:cs typeface="Calibri"/>
              </a:rPr>
              <a:t>23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89454" y="1389634"/>
            <a:ext cx="11880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</a:rPr>
              <a:t>DIRETORIA EXECUTIVA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5497067" y="1128331"/>
            <a:ext cx="1600200" cy="488950"/>
            <a:chOff x="5497067" y="1128331"/>
            <a:chExt cx="1600200" cy="488950"/>
          </a:xfrm>
        </p:grpSpPr>
        <p:sp>
          <p:nvSpPr>
            <p:cNvPr id="31" name="object 31"/>
            <p:cNvSpPr/>
            <p:nvPr/>
          </p:nvSpPr>
          <p:spPr>
            <a:xfrm>
              <a:off x="6109080" y="1136904"/>
              <a:ext cx="0" cy="233679"/>
            </a:xfrm>
            <a:custGeom>
              <a:avLst/>
              <a:gdLst/>
              <a:ahLst/>
              <a:cxnLst/>
              <a:rect l="l" t="t" r="r" b="b"/>
              <a:pathLst>
                <a:path h="233680">
                  <a:moveTo>
                    <a:pt x="0" y="0"/>
                  </a:moveTo>
                  <a:lnTo>
                    <a:pt x="0" y="233172"/>
                  </a:lnTo>
                </a:path>
              </a:pathLst>
            </a:custGeom>
            <a:ln w="17018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97067" y="1370076"/>
              <a:ext cx="1600200" cy="247015"/>
            </a:xfrm>
            <a:custGeom>
              <a:avLst/>
              <a:gdLst/>
              <a:ahLst/>
              <a:cxnLst/>
              <a:rect l="l" t="t" r="r" b="b"/>
              <a:pathLst>
                <a:path w="1600200" h="247015">
                  <a:moveTo>
                    <a:pt x="1600199" y="0"/>
                  </a:moveTo>
                  <a:lnTo>
                    <a:pt x="0" y="0"/>
                  </a:lnTo>
                  <a:lnTo>
                    <a:pt x="0" y="246887"/>
                  </a:lnTo>
                  <a:lnTo>
                    <a:pt x="1600199" y="246887"/>
                  </a:lnTo>
                  <a:lnTo>
                    <a:pt x="1600199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5739510" y="1389634"/>
            <a:ext cx="11169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Calibri"/>
                <a:cs typeface="Calibri"/>
              </a:rPr>
              <a:t>ÓRGÃO</a:t>
            </a:r>
            <a:r>
              <a:rPr sz="1000" spc="-5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CONSULTIVO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049267" y="1938527"/>
            <a:ext cx="1160780" cy="840105"/>
          </a:xfrm>
          <a:custGeom>
            <a:avLst/>
            <a:gdLst/>
            <a:ahLst/>
            <a:cxnLst/>
            <a:rect l="l" t="t" r="r" b="b"/>
            <a:pathLst>
              <a:path w="1160779" h="840105">
                <a:moveTo>
                  <a:pt x="1524" y="0"/>
                </a:moveTo>
                <a:lnTo>
                  <a:pt x="1524" y="839724"/>
                </a:lnTo>
              </a:path>
              <a:path w="1160779" h="840105">
                <a:moveTo>
                  <a:pt x="1160526" y="390144"/>
                </a:moveTo>
                <a:lnTo>
                  <a:pt x="0" y="390144"/>
                </a:lnTo>
              </a:path>
            </a:pathLst>
          </a:custGeom>
          <a:ln w="12192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447544" y="2167127"/>
            <a:ext cx="1295400" cy="325120"/>
          </a:xfrm>
          <a:prstGeom prst="rect">
            <a:avLst/>
          </a:prstGeom>
          <a:solidFill>
            <a:srgbClr val="2F6E6A"/>
          </a:solidFill>
        </p:spPr>
        <p:txBody>
          <a:bodyPr vert="horz" wrap="square" lIns="0" tIns="1270" rIns="0" bIns="0" rtlCol="0">
            <a:spAutoFit/>
          </a:bodyPr>
          <a:lstStyle/>
          <a:p>
            <a:pPr marL="307340" marR="289560" indent="-10795">
              <a:lnSpc>
                <a:spcPts val="1080"/>
              </a:lnSpc>
              <a:spcBef>
                <a:spcPts val="10"/>
              </a:spcBef>
            </a:pP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GABINETE</a:t>
            </a:r>
            <a:r>
              <a:rPr sz="10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Calibri"/>
                <a:cs typeface="Calibri"/>
              </a:rPr>
              <a:t>DA 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PRESIDÊNCIA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497067" y="1844039"/>
            <a:ext cx="1295400" cy="248920"/>
          </a:xfrm>
          <a:prstGeom prst="rect">
            <a:avLst/>
          </a:prstGeom>
          <a:solidFill>
            <a:srgbClr val="2F6E6A"/>
          </a:solidFill>
        </p:spPr>
        <p:txBody>
          <a:bodyPr vert="horz" wrap="square" lIns="0" tIns="33019" rIns="0" bIns="0" rtlCol="0">
            <a:spAutoFit/>
          </a:bodyPr>
          <a:lstStyle/>
          <a:p>
            <a:pPr marL="356870">
              <a:lnSpc>
                <a:spcPct val="100000"/>
              </a:lnSpc>
              <a:spcBef>
                <a:spcPts val="259"/>
              </a:spcBef>
            </a:pP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AUDITORIA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237232" y="1261872"/>
            <a:ext cx="974725" cy="1544320"/>
          </a:xfrm>
          <a:custGeom>
            <a:avLst/>
            <a:gdLst/>
            <a:ahLst/>
            <a:cxnLst/>
            <a:rect l="l" t="t" r="r" b="b"/>
            <a:pathLst>
              <a:path w="974725" h="1544320">
                <a:moveTo>
                  <a:pt x="9143" y="0"/>
                </a:moveTo>
                <a:lnTo>
                  <a:pt x="974344" y="0"/>
                </a:lnTo>
              </a:path>
              <a:path w="974725" h="1544320">
                <a:moveTo>
                  <a:pt x="16763" y="0"/>
                </a:moveTo>
                <a:lnTo>
                  <a:pt x="16763" y="1541399"/>
                </a:lnTo>
              </a:path>
              <a:path w="974725" h="1544320">
                <a:moveTo>
                  <a:pt x="101600" y="1543812"/>
                </a:moveTo>
                <a:lnTo>
                  <a:pt x="0" y="1543812"/>
                </a:lnTo>
              </a:path>
            </a:pathLst>
          </a:custGeom>
          <a:ln w="12192">
            <a:solidFill>
              <a:srgbClr val="7E7E7E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337816" y="2639567"/>
            <a:ext cx="1405255" cy="326390"/>
          </a:xfrm>
          <a:prstGeom prst="rect">
            <a:avLst/>
          </a:prstGeom>
          <a:solidFill>
            <a:srgbClr val="2F6E6A"/>
          </a:solidFill>
        </p:spPr>
        <p:txBody>
          <a:bodyPr vert="horz" wrap="square" lIns="0" tIns="1905" rIns="0" bIns="0" rtlCol="0">
            <a:spAutoFit/>
          </a:bodyPr>
          <a:lstStyle/>
          <a:p>
            <a:pPr marL="461645" marR="198120" indent="-254635">
              <a:lnSpc>
                <a:spcPts val="1080"/>
              </a:lnSpc>
              <a:spcBef>
                <a:spcPts val="15"/>
              </a:spcBef>
            </a:pP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SECRETARIA</a:t>
            </a:r>
            <a:r>
              <a:rPr sz="10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GERAL </a:t>
            </a: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sz="1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Calibri"/>
                <a:cs typeface="Calibri"/>
              </a:rPr>
              <a:t>MESA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314901" y="5546789"/>
            <a:ext cx="500380" cy="238125"/>
            <a:chOff x="304609" y="5253037"/>
            <a:chExt cx="500380" cy="238125"/>
          </a:xfrm>
        </p:grpSpPr>
        <p:sp>
          <p:nvSpPr>
            <p:cNvPr id="40" name="object 40"/>
            <p:cNvSpPr/>
            <p:nvPr/>
          </p:nvSpPr>
          <p:spPr>
            <a:xfrm>
              <a:off x="309372" y="5257800"/>
              <a:ext cx="490855" cy="228600"/>
            </a:xfrm>
            <a:custGeom>
              <a:avLst/>
              <a:gdLst/>
              <a:ahLst/>
              <a:cxnLst/>
              <a:rect l="l" t="t" r="r" b="b"/>
              <a:pathLst>
                <a:path w="490855" h="228600">
                  <a:moveTo>
                    <a:pt x="490728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490728" y="228600"/>
                  </a:lnTo>
                  <a:lnTo>
                    <a:pt x="490728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09372" y="5257800"/>
              <a:ext cx="490855" cy="228600"/>
            </a:xfrm>
            <a:custGeom>
              <a:avLst/>
              <a:gdLst/>
              <a:ahLst/>
              <a:cxnLst/>
              <a:rect l="l" t="t" r="r" b="b"/>
              <a:pathLst>
                <a:path w="490855" h="228600">
                  <a:moveTo>
                    <a:pt x="0" y="228600"/>
                  </a:moveTo>
                  <a:lnTo>
                    <a:pt x="490728" y="228600"/>
                  </a:lnTo>
                  <a:lnTo>
                    <a:pt x="490728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337139" y="5534915"/>
            <a:ext cx="457200" cy="17081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65405" marR="5080" indent="-53340">
              <a:lnSpc>
                <a:spcPts val="540"/>
              </a:lnSpc>
              <a:spcBef>
                <a:spcPts val="170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01</a:t>
            </a:r>
            <a:r>
              <a:rPr sz="5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ESPECIALISTA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FINANCEIRO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314901" y="5775389"/>
            <a:ext cx="500380" cy="238125"/>
            <a:chOff x="304609" y="5481637"/>
            <a:chExt cx="500380" cy="238125"/>
          </a:xfrm>
        </p:grpSpPr>
        <p:sp>
          <p:nvSpPr>
            <p:cNvPr id="44" name="object 44"/>
            <p:cNvSpPr/>
            <p:nvPr/>
          </p:nvSpPr>
          <p:spPr>
            <a:xfrm>
              <a:off x="309372" y="5486400"/>
              <a:ext cx="490855" cy="228600"/>
            </a:xfrm>
            <a:custGeom>
              <a:avLst/>
              <a:gdLst/>
              <a:ahLst/>
              <a:cxnLst/>
              <a:rect l="l" t="t" r="r" b="b"/>
              <a:pathLst>
                <a:path w="490855" h="228600">
                  <a:moveTo>
                    <a:pt x="490728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490728" y="228600"/>
                  </a:lnTo>
                  <a:lnTo>
                    <a:pt x="490728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09372" y="5486400"/>
              <a:ext cx="490855" cy="228600"/>
            </a:xfrm>
            <a:custGeom>
              <a:avLst/>
              <a:gdLst/>
              <a:ahLst/>
              <a:cxnLst/>
              <a:rect l="l" t="t" r="r" b="b"/>
              <a:pathLst>
                <a:path w="490855" h="228600">
                  <a:moveTo>
                    <a:pt x="0" y="228600"/>
                  </a:moveTo>
                  <a:lnTo>
                    <a:pt x="490728" y="228600"/>
                  </a:lnTo>
                  <a:lnTo>
                    <a:pt x="490728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359999" y="5763515"/>
            <a:ext cx="408940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570"/>
              </a:lnSpc>
              <a:spcBef>
                <a:spcPts val="105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01</a:t>
            </a:r>
            <a:r>
              <a:rPr sz="5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ASSISTENTE</a:t>
            </a:r>
            <a:endParaRPr sz="500">
              <a:latin typeface="Calibri"/>
              <a:cs typeface="Calibri"/>
            </a:endParaRPr>
          </a:p>
          <a:p>
            <a:pPr marL="42545">
              <a:lnSpc>
                <a:spcPts val="570"/>
              </a:lnSpc>
            </a:pP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FINANCEIRO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69828" y="5094352"/>
            <a:ext cx="457200" cy="304800"/>
          </a:xfrm>
          <a:custGeom>
            <a:avLst/>
            <a:gdLst/>
            <a:ahLst/>
            <a:cxnLst/>
            <a:rect l="l" t="t" r="r" b="b"/>
            <a:pathLst>
              <a:path w="457200" h="304800">
                <a:moveTo>
                  <a:pt x="457200" y="0"/>
                </a:moveTo>
                <a:lnTo>
                  <a:pt x="0" y="0"/>
                </a:lnTo>
                <a:lnTo>
                  <a:pt x="0" y="304800"/>
                </a:lnTo>
                <a:lnTo>
                  <a:pt x="457200" y="304800"/>
                </a:lnTo>
                <a:lnTo>
                  <a:pt x="457200" y="0"/>
                </a:lnTo>
                <a:close/>
              </a:path>
            </a:pathLst>
          </a:custGeom>
          <a:solidFill>
            <a:srgbClr val="2F6E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917478" y="5154549"/>
            <a:ext cx="361315" cy="17081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16510">
              <a:lnSpc>
                <a:spcPts val="540"/>
              </a:lnSpc>
              <a:spcBef>
                <a:spcPts val="170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NÚCLEO</a:t>
            </a:r>
            <a:r>
              <a:rPr sz="5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2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TESOURARIA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407800" y="5094352"/>
            <a:ext cx="457200" cy="304800"/>
          </a:xfrm>
          <a:custGeom>
            <a:avLst/>
            <a:gdLst/>
            <a:ahLst/>
            <a:cxnLst/>
            <a:rect l="l" t="t" r="r" b="b"/>
            <a:pathLst>
              <a:path w="457200" h="304800">
                <a:moveTo>
                  <a:pt x="457200" y="0"/>
                </a:moveTo>
                <a:lnTo>
                  <a:pt x="0" y="0"/>
                </a:lnTo>
                <a:lnTo>
                  <a:pt x="0" y="304800"/>
                </a:lnTo>
                <a:lnTo>
                  <a:pt x="457200" y="304800"/>
                </a:lnTo>
                <a:lnTo>
                  <a:pt x="457200" y="0"/>
                </a:lnTo>
                <a:close/>
              </a:path>
            </a:pathLst>
          </a:custGeom>
          <a:solidFill>
            <a:srgbClr val="2F6E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409705" y="5154549"/>
            <a:ext cx="452755" cy="17081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62230">
              <a:lnSpc>
                <a:spcPts val="540"/>
              </a:lnSpc>
              <a:spcBef>
                <a:spcPts val="170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NÚCLEO</a:t>
            </a:r>
            <a:r>
              <a:rPr sz="5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2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CONTABILIDADE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848301" y="5546789"/>
            <a:ext cx="500380" cy="238125"/>
            <a:chOff x="838009" y="5253037"/>
            <a:chExt cx="500380" cy="238125"/>
          </a:xfrm>
        </p:grpSpPr>
        <p:sp>
          <p:nvSpPr>
            <p:cNvPr id="52" name="object 52"/>
            <p:cNvSpPr/>
            <p:nvPr/>
          </p:nvSpPr>
          <p:spPr>
            <a:xfrm>
              <a:off x="842772" y="5257800"/>
              <a:ext cx="490855" cy="228600"/>
            </a:xfrm>
            <a:custGeom>
              <a:avLst/>
              <a:gdLst/>
              <a:ahLst/>
              <a:cxnLst/>
              <a:rect l="l" t="t" r="r" b="b"/>
              <a:pathLst>
                <a:path w="490855" h="228600">
                  <a:moveTo>
                    <a:pt x="490728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490728" y="228600"/>
                  </a:lnTo>
                  <a:lnTo>
                    <a:pt x="490728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42772" y="5257800"/>
              <a:ext cx="490855" cy="228600"/>
            </a:xfrm>
            <a:custGeom>
              <a:avLst/>
              <a:gdLst/>
              <a:ahLst/>
              <a:cxnLst/>
              <a:rect l="l" t="t" r="r" b="b"/>
              <a:pathLst>
                <a:path w="490855" h="228600">
                  <a:moveTo>
                    <a:pt x="0" y="228600"/>
                  </a:moveTo>
                  <a:lnTo>
                    <a:pt x="490728" y="228600"/>
                  </a:lnTo>
                  <a:lnTo>
                    <a:pt x="490728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893703" y="5534915"/>
            <a:ext cx="408940" cy="17081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42545" marR="5080" indent="-30480">
              <a:lnSpc>
                <a:spcPts val="540"/>
              </a:lnSpc>
              <a:spcBef>
                <a:spcPts val="170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01</a:t>
            </a:r>
            <a:r>
              <a:rPr sz="5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ASSISTENTE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FINANCEIRO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1384749" y="5546789"/>
            <a:ext cx="502284" cy="238125"/>
            <a:chOff x="1374457" y="5253037"/>
            <a:chExt cx="502284" cy="238125"/>
          </a:xfrm>
        </p:grpSpPr>
        <p:sp>
          <p:nvSpPr>
            <p:cNvPr id="56" name="object 56"/>
            <p:cNvSpPr/>
            <p:nvPr/>
          </p:nvSpPr>
          <p:spPr>
            <a:xfrm>
              <a:off x="1379219" y="5257800"/>
              <a:ext cx="492759" cy="228600"/>
            </a:xfrm>
            <a:custGeom>
              <a:avLst/>
              <a:gdLst/>
              <a:ahLst/>
              <a:cxnLst/>
              <a:rect l="l" t="t" r="r" b="b"/>
              <a:pathLst>
                <a:path w="492760" h="228600">
                  <a:moveTo>
                    <a:pt x="492251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492251" y="228600"/>
                  </a:lnTo>
                  <a:lnTo>
                    <a:pt x="492251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379219" y="5257800"/>
              <a:ext cx="492759" cy="228600"/>
            </a:xfrm>
            <a:custGeom>
              <a:avLst/>
              <a:gdLst/>
              <a:ahLst/>
              <a:cxnLst/>
              <a:rect l="l" t="t" r="r" b="b"/>
              <a:pathLst>
                <a:path w="492760" h="228600">
                  <a:moveTo>
                    <a:pt x="0" y="228600"/>
                  </a:moveTo>
                  <a:lnTo>
                    <a:pt x="492251" y="228600"/>
                  </a:lnTo>
                  <a:lnTo>
                    <a:pt x="492251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497208" y="5534915"/>
            <a:ext cx="278765" cy="17081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8415" marR="5080" indent="-6350">
              <a:lnSpc>
                <a:spcPts val="540"/>
              </a:lnSpc>
              <a:spcBef>
                <a:spcPts val="170"/>
              </a:spcBef>
            </a:pP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EMPRESA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EXTERNA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144331" y="5090921"/>
            <a:ext cx="457200" cy="304800"/>
          </a:xfrm>
          <a:custGeom>
            <a:avLst/>
            <a:gdLst/>
            <a:ahLst/>
            <a:cxnLst/>
            <a:rect l="l" t="t" r="r" b="b"/>
            <a:pathLst>
              <a:path w="457200" h="304800">
                <a:moveTo>
                  <a:pt x="457200" y="0"/>
                </a:moveTo>
                <a:lnTo>
                  <a:pt x="0" y="0"/>
                </a:lnTo>
                <a:lnTo>
                  <a:pt x="0" y="304800"/>
                </a:lnTo>
                <a:lnTo>
                  <a:pt x="457200" y="304800"/>
                </a:lnTo>
                <a:lnTo>
                  <a:pt x="457200" y="0"/>
                </a:lnTo>
                <a:close/>
              </a:path>
            </a:pathLst>
          </a:custGeom>
          <a:solidFill>
            <a:srgbClr val="2F6E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173669" y="5151118"/>
            <a:ext cx="399415" cy="17081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4925">
              <a:lnSpc>
                <a:spcPts val="540"/>
              </a:lnSpc>
              <a:spcBef>
                <a:spcPts val="170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NÚCLEO</a:t>
            </a:r>
            <a:r>
              <a:rPr sz="5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2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INFORMÁTICA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2121281" y="5543358"/>
            <a:ext cx="502284" cy="466725"/>
            <a:chOff x="2136457" y="5253037"/>
            <a:chExt cx="502284" cy="466725"/>
          </a:xfrm>
        </p:grpSpPr>
        <p:sp>
          <p:nvSpPr>
            <p:cNvPr id="62" name="object 62"/>
            <p:cNvSpPr/>
            <p:nvPr/>
          </p:nvSpPr>
          <p:spPr>
            <a:xfrm>
              <a:off x="2141220" y="5257800"/>
              <a:ext cx="492759" cy="228600"/>
            </a:xfrm>
            <a:custGeom>
              <a:avLst/>
              <a:gdLst/>
              <a:ahLst/>
              <a:cxnLst/>
              <a:rect l="l" t="t" r="r" b="b"/>
              <a:pathLst>
                <a:path w="492760" h="228600">
                  <a:moveTo>
                    <a:pt x="492251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492251" y="228600"/>
                  </a:lnTo>
                  <a:lnTo>
                    <a:pt x="492251" y="0"/>
                  </a:lnTo>
                  <a:close/>
                </a:path>
              </a:pathLst>
            </a:custGeom>
            <a:solidFill>
              <a:srgbClr val="7792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141220" y="5257800"/>
              <a:ext cx="492759" cy="228600"/>
            </a:xfrm>
            <a:custGeom>
              <a:avLst/>
              <a:gdLst/>
              <a:ahLst/>
              <a:cxnLst/>
              <a:rect l="l" t="t" r="r" b="b"/>
              <a:pathLst>
                <a:path w="492760" h="228600">
                  <a:moveTo>
                    <a:pt x="0" y="228600"/>
                  </a:moveTo>
                  <a:lnTo>
                    <a:pt x="492251" y="228600"/>
                  </a:lnTo>
                  <a:lnTo>
                    <a:pt x="492251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141220" y="5486400"/>
              <a:ext cx="492759" cy="228600"/>
            </a:xfrm>
            <a:custGeom>
              <a:avLst/>
              <a:gdLst/>
              <a:ahLst/>
              <a:cxnLst/>
              <a:rect l="l" t="t" r="r" b="b"/>
              <a:pathLst>
                <a:path w="492760" h="228600">
                  <a:moveTo>
                    <a:pt x="492251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492251" y="228600"/>
                  </a:lnTo>
                  <a:lnTo>
                    <a:pt x="492251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141220" y="5486400"/>
              <a:ext cx="492759" cy="228600"/>
            </a:xfrm>
            <a:custGeom>
              <a:avLst/>
              <a:gdLst/>
              <a:ahLst/>
              <a:cxnLst/>
              <a:rect l="l" t="t" r="r" b="b"/>
              <a:pathLst>
                <a:path w="492760" h="228600">
                  <a:moveTo>
                    <a:pt x="0" y="228600"/>
                  </a:moveTo>
                  <a:lnTo>
                    <a:pt x="492251" y="228600"/>
                  </a:lnTo>
                  <a:lnTo>
                    <a:pt x="492251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2127313" y="5760084"/>
            <a:ext cx="490855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570"/>
              </a:lnSpc>
              <a:spcBef>
                <a:spcPts val="105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01</a:t>
            </a:r>
            <a:r>
              <a:rPr sz="5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ASSISTENTE</a:t>
            </a:r>
            <a:r>
              <a:rPr sz="5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2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endParaRPr sz="500">
              <a:latin typeface="Calibri"/>
              <a:cs typeface="Calibri"/>
            </a:endParaRPr>
          </a:p>
          <a:p>
            <a:pPr algn="ctr">
              <a:lnSpc>
                <a:spcPts val="570"/>
              </a:lnSpc>
            </a:pP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SISTEMAS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218751" y="5090921"/>
            <a:ext cx="457200" cy="304800"/>
          </a:xfrm>
          <a:custGeom>
            <a:avLst/>
            <a:gdLst/>
            <a:ahLst/>
            <a:cxnLst/>
            <a:rect l="l" t="t" r="r" b="b"/>
            <a:pathLst>
              <a:path w="457200" h="304800">
                <a:moveTo>
                  <a:pt x="457200" y="0"/>
                </a:moveTo>
                <a:lnTo>
                  <a:pt x="0" y="0"/>
                </a:lnTo>
                <a:lnTo>
                  <a:pt x="0" y="304800"/>
                </a:lnTo>
                <a:lnTo>
                  <a:pt x="457200" y="304800"/>
                </a:lnTo>
                <a:lnTo>
                  <a:pt x="457200" y="0"/>
                </a:lnTo>
                <a:close/>
              </a:path>
            </a:pathLst>
          </a:custGeom>
          <a:solidFill>
            <a:srgbClr val="2F6E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3283140" y="5116270"/>
            <a:ext cx="327025" cy="24066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7145" marR="5080" indent="-5080" algn="just">
              <a:lnSpc>
                <a:spcPct val="90300"/>
              </a:lnSpc>
              <a:spcBef>
                <a:spcPts val="165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NÚCLEO</a:t>
            </a:r>
            <a:r>
              <a:rPr sz="5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2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GESTÃO</a:t>
            </a:r>
            <a:r>
              <a:rPr sz="5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2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PESSOAS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2697544" y="5089397"/>
            <a:ext cx="1007744" cy="695325"/>
            <a:chOff x="2712720" y="4799076"/>
            <a:chExt cx="1007744" cy="695325"/>
          </a:xfrm>
        </p:grpSpPr>
        <p:sp>
          <p:nvSpPr>
            <p:cNvPr id="70" name="object 70"/>
            <p:cNvSpPr/>
            <p:nvPr/>
          </p:nvSpPr>
          <p:spPr>
            <a:xfrm>
              <a:off x="2712720" y="4799076"/>
              <a:ext cx="457200" cy="304800"/>
            </a:xfrm>
            <a:custGeom>
              <a:avLst/>
              <a:gdLst/>
              <a:ahLst/>
              <a:cxnLst/>
              <a:rect l="l" t="t" r="r" b="b"/>
              <a:pathLst>
                <a:path w="457200" h="304800">
                  <a:moveTo>
                    <a:pt x="4572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57200" y="30480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2F6E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223260" y="5260848"/>
              <a:ext cx="492759" cy="228600"/>
            </a:xfrm>
            <a:custGeom>
              <a:avLst/>
              <a:gdLst/>
              <a:ahLst/>
              <a:cxnLst/>
              <a:rect l="l" t="t" r="r" b="b"/>
              <a:pathLst>
                <a:path w="492760" h="228600">
                  <a:moveTo>
                    <a:pt x="492251" y="0"/>
                  </a:moveTo>
                  <a:lnTo>
                    <a:pt x="0" y="0"/>
                  </a:lnTo>
                  <a:lnTo>
                    <a:pt x="0" y="228599"/>
                  </a:lnTo>
                  <a:lnTo>
                    <a:pt x="492251" y="228599"/>
                  </a:lnTo>
                  <a:lnTo>
                    <a:pt x="492251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223260" y="5260848"/>
              <a:ext cx="492759" cy="228600"/>
            </a:xfrm>
            <a:custGeom>
              <a:avLst/>
              <a:gdLst/>
              <a:ahLst/>
              <a:cxnLst/>
              <a:rect l="l" t="t" r="r" b="b"/>
              <a:pathLst>
                <a:path w="492760" h="228600">
                  <a:moveTo>
                    <a:pt x="0" y="228599"/>
                  </a:moveTo>
                  <a:lnTo>
                    <a:pt x="492251" y="228599"/>
                  </a:lnTo>
                  <a:lnTo>
                    <a:pt x="492251" y="0"/>
                  </a:lnTo>
                  <a:lnTo>
                    <a:pt x="0" y="0"/>
                  </a:lnTo>
                  <a:lnTo>
                    <a:pt x="0" y="228599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/>
          <p:nvPr/>
        </p:nvSpPr>
        <p:spPr>
          <a:xfrm>
            <a:off x="2752788" y="5115431"/>
            <a:ext cx="347345" cy="23939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8890" algn="just">
              <a:lnSpc>
                <a:spcPts val="540"/>
              </a:lnSpc>
              <a:spcBef>
                <a:spcPts val="170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NÚCLEO</a:t>
            </a:r>
            <a:r>
              <a:rPr sz="5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2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COMPRAS</a:t>
            </a:r>
            <a:r>
              <a:rPr sz="5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CONTRATOS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2663825" y="5541834"/>
            <a:ext cx="520065" cy="245745"/>
            <a:chOff x="2679001" y="5251513"/>
            <a:chExt cx="520065" cy="245745"/>
          </a:xfrm>
        </p:grpSpPr>
        <p:sp>
          <p:nvSpPr>
            <p:cNvPr id="75" name="object 75"/>
            <p:cNvSpPr/>
            <p:nvPr/>
          </p:nvSpPr>
          <p:spPr>
            <a:xfrm>
              <a:off x="2683764" y="5256276"/>
              <a:ext cx="510540" cy="236220"/>
            </a:xfrm>
            <a:custGeom>
              <a:avLst/>
              <a:gdLst/>
              <a:ahLst/>
              <a:cxnLst/>
              <a:rect l="l" t="t" r="r" b="b"/>
              <a:pathLst>
                <a:path w="510539" h="236220">
                  <a:moveTo>
                    <a:pt x="510539" y="0"/>
                  </a:moveTo>
                  <a:lnTo>
                    <a:pt x="0" y="0"/>
                  </a:lnTo>
                  <a:lnTo>
                    <a:pt x="0" y="236220"/>
                  </a:lnTo>
                  <a:lnTo>
                    <a:pt x="510539" y="236220"/>
                  </a:lnTo>
                  <a:lnTo>
                    <a:pt x="510539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683764" y="5256276"/>
              <a:ext cx="510540" cy="236220"/>
            </a:xfrm>
            <a:custGeom>
              <a:avLst/>
              <a:gdLst/>
              <a:ahLst/>
              <a:cxnLst/>
              <a:rect l="l" t="t" r="r" b="b"/>
              <a:pathLst>
                <a:path w="510539" h="236220">
                  <a:moveTo>
                    <a:pt x="0" y="236220"/>
                  </a:moveTo>
                  <a:lnTo>
                    <a:pt x="510539" y="236220"/>
                  </a:lnTo>
                  <a:lnTo>
                    <a:pt x="510539" y="0"/>
                  </a:lnTo>
                  <a:lnTo>
                    <a:pt x="0" y="0"/>
                  </a:lnTo>
                  <a:lnTo>
                    <a:pt x="0" y="236220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2089213" y="5534786"/>
            <a:ext cx="1647189" cy="1708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41985">
              <a:lnSpc>
                <a:spcPts val="570"/>
              </a:lnSpc>
              <a:spcBef>
                <a:spcPts val="105"/>
              </a:spcBef>
              <a:tabLst>
                <a:tab pos="1172845" algn="l"/>
              </a:tabLst>
            </a:pPr>
            <a:r>
              <a:rPr sz="750" baseline="5555" dirty="0">
                <a:solidFill>
                  <a:srgbClr val="FFFFFF"/>
                </a:solidFill>
                <a:latin typeface="Calibri"/>
                <a:cs typeface="Calibri"/>
              </a:rPr>
              <a:t>02</a:t>
            </a:r>
            <a:r>
              <a:rPr sz="750" spc="-22" baseline="55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50" spc="-15" baseline="5555" dirty="0">
                <a:solidFill>
                  <a:srgbClr val="FFFFFF"/>
                </a:solidFill>
                <a:latin typeface="Calibri"/>
                <a:cs typeface="Calibri"/>
              </a:rPr>
              <a:t>ASSITENTES</a:t>
            </a:r>
            <a:r>
              <a:rPr sz="750" baseline="5555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01</a:t>
            </a:r>
            <a:r>
              <a:rPr sz="5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ASSISTENTE</a:t>
            </a:r>
            <a:endParaRPr sz="500">
              <a:latin typeface="Calibri"/>
              <a:cs typeface="Calibri"/>
            </a:endParaRPr>
          </a:p>
          <a:p>
            <a:pPr marL="50800">
              <a:lnSpc>
                <a:spcPts val="570"/>
              </a:lnSpc>
            </a:pPr>
            <a:r>
              <a:rPr sz="750" baseline="-22222" dirty="0">
                <a:solidFill>
                  <a:srgbClr val="FFFFFF"/>
                </a:solidFill>
                <a:latin typeface="Calibri"/>
                <a:cs typeface="Calibri"/>
              </a:rPr>
              <a:t>01</a:t>
            </a:r>
            <a:r>
              <a:rPr sz="750" spc="-15" baseline="-22222" dirty="0">
                <a:solidFill>
                  <a:srgbClr val="FFFFFF"/>
                </a:solidFill>
                <a:latin typeface="Calibri"/>
                <a:cs typeface="Calibri"/>
              </a:rPr>
              <a:t> SUPERVISOR</a:t>
            </a:r>
            <a:r>
              <a:rPr sz="750" spc="-37" baseline="-22222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50" baseline="-22222" dirty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750" spc="712" baseline="-22222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50" baseline="5555" dirty="0">
                <a:solidFill>
                  <a:srgbClr val="FFFFFF"/>
                </a:solidFill>
                <a:latin typeface="Calibri"/>
                <a:cs typeface="Calibri"/>
              </a:rPr>
              <a:t>ADMINISTRATIVOS</a:t>
            </a:r>
            <a:r>
              <a:rPr sz="750" spc="480" baseline="55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ADMINISTRATIVO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744532" y="5090921"/>
            <a:ext cx="486409" cy="304800"/>
          </a:xfrm>
          <a:prstGeom prst="rect">
            <a:avLst/>
          </a:prstGeom>
          <a:solidFill>
            <a:srgbClr val="2F6E6A"/>
          </a:solidFill>
        </p:spPr>
        <p:txBody>
          <a:bodyPr vert="horz" wrap="square" lIns="0" tIns="46355" rIns="0" bIns="0" rtlCol="0">
            <a:spAutoFit/>
          </a:bodyPr>
          <a:lstStyle/>
          <a:p>
            <a:pPr marL="10795" marR="3175" algn="ctr">
              <a:lnSpc>
                <a:spcPct val="90300"/>
              </a:lnSpc>
              <a:spcBef>
                <a:spcPts val="365"/>
              </a:spcBef>
            </a:pP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NÚCLEO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DOCUMENTAÇÃO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PROTOCOLO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4277932" y="5090921"/>
            <a:ext cx="457200" cy="304800"/>
          </a:xfrm>
          <a:custGeom>
            <a:avLst/>
            <a:gdLst/>
            <a:ahLst/>
            <a:cxnLst/>
            <a:rect l="l" t="t" r="r" b="b"/>
            <a:pathLst>
              <a:path w="457200" h="304800">
                <a:moveTo>
                  <a:pt x="457200" y="0"/>
                </a:moveTo>
                <a:lnTo>
                  <a:pt x="0" y="0"/>
                </a:lnTo>
                <a:lnTo>
                  <a:pt x="0" y="304800"/>
                </a:lnTo>
                <a:lnTo>
                  <a:pt x="457200" y="304800"/>
                </a:lnTo>
                <a:lnTo>
                  <a:pt x="457200" y="0"/>
                </a:lnTo>
                <a:close/>
              </a:path>
            </a:pathLst>
          </a:custGeom>
          <a:solidFill>
            <a:srgbClr val="2F6E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342702" y="5116270"/>
            <a:ext cx="327025" cy="24066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 algn="ctr">
              <a:lnSpc>
                <a:spcPct val="90300"/>
              </a:lnSpc>
              <a:spcBef>
                <a:spcPts val="165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NÚCLEO</a:t>
            </a:r>
            <a:r>
              <a:rPr sz="5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2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SERVIÇOS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GERAIS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81" name="object 81"/>
          <p:cNvGrpSpPr/>
          <p:nvPr/>
        </p:nvGrpSpPr>
        <p:grpSpPr>
          <a:xfrm>
            <a:off x="4255071" y="5543549"/>
            <a:ext cx="501650" cy="390525"/>
            <a:chOff x="4270247" y="5253228"/>
            <a:chExt cx="501650" cy="390525"/>
          </a:xfrm>
        </p:grpSpPr>
        <p:sp>
          <p:nvSpPr>
            <p:cNvPr id="82" name="object 82"/>
            <p:cNvSpPr/>
            <p:nvPr/>
          </p:nvSpPr>
          <p:spPr>
            <a:xfrm>
              <a:off x="4274819" y="5257800"/>
              <a:ext cx="492759" cy="381000"/>
            </a:xfrm>
            <a:custGeom>
              <a:avLst/>
              <a:gdLst/>
              <a:ahLst/>
              <a:cxnLst/>
              <a:rect l="l" t="t" r="r" b="b"/>
              <a:pathLst>
                <a:path w="492760" h="381000">
                  <a:moveTo>
                    <a:pt x="492251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492251" y="381000"/>
                  </a:lnTo>
                  <a:lnTo>
                    <a:pt x="492251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274819" y="5257800"/>
              <a:ext cx="492759" cy="381000"/>
            </a:xfrm>
            <a:custGeom>
              <a:avLst/>
              <a:gdLst/>
              <a:ahLst/>
              <a:cxnLst/>
              <a:rect l="l" t="t" r="r" b="b"/>
              <a:pathLst>
                <a:path w="492760" h="381000">
                  <a:moveTo>
                    <a:pt x="0" y="381000"/>
                  </a:moveTo>
                  <a:lnTo>
                    <a:pt x="492251" y="381000"/>
                  </a:lnTo>
                  <a:lnTo>
                    <a:pt x="492251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object 84"/>
          <p:cNvSpPr txBox="1"/>
          <p:nvPr/>
        </p:nvSpPr>
        <p:spPr>
          <a:xfrm>
            <a:off x="4262819" y="5531484"/>
            <a:ext cx="488315" cy="26733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9370">
              <a:lnSpc>
                <a:spcPts val="540"/>
              </a:lnSpc>
              <a:spcBef>
                <a:spcPts val="170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01</a:t>
            </a:r>
            <a:r>
              <a:rPr sz="5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ASSISTENTE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ADMINISTRATIVO</a:t>
            </a:r>
            <a:endParaRPr sz="5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150"/>
              </a:spcBef>
            </a:pP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(PATRIMÔNIO</a:t>
            </a:r>
            <a:r>
              <a:rPr sz="5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268914" y="5764655"/>
            <a:ext cx="47434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ALMOXARIFADO)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5039614" y="5021004"/>
            <a:ext cx="457200" cy="304800"/>
          </a:xfrm>
          <a:custGeom>
            <a:avLst/>
            <a:gdLst/>
            <a:ahLst/>
            <a:cxnLst/>
            <a:rect l="l" t="t" r="r" b="b"/>
            <a:pathLst>
              <a:path w="457200" h="304800">
                <a:moveTo>
                  <a:pt x="457200" y="0"/>
                </a:moveTo>
                <a:lnTo>
                  <a:pt x="0" y="0"/>
                </a:lnTo>
                <a:lnTo>
                  <a:pt x="0" y="304800"/>
                </a:lnTo>
                <a:lnTo>
                  <a:pt x="457200" y="304800"/>
                </a:lnTo>
                <a:lnTo>
                  <a:pt x="457200" y="0"/>
                </a:lnTo>
                <a:close/>
              </a:path>
            </a:pathLst>
          </a:custGeom>
          <a:solidFill>
            <a:srgbClr val="2F6E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5057394" y="5081201"/>
            <a:ext cx="422909" cy="17081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46990">
              <a:lnSpc>
                <a:spcPts val="540"/>
              </a:lnSpc>
              <a:spcBef>
                <a:spcPts val="170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NÚCLEO</a:t>
            </a:r>
            <a:r>
              <a:rPr sz="5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2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ATENDIMENTO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88" name="object 88"/>
          <p:cNvGrpSpPr/>
          <p:nvPr/>
        </p:nvGrpSpPr>
        <p:grpSpPr>
          <a:xfrm>
            <a:off x="5016563" y="5473441"/>
            <a:ext cx="502284" cy="238125"/>
            <a:chOff x="5032057" y="5253037"/>
            <a:chExt cx="502284" cy="238125"/>
          </a:xfrm>
        </p:grpSpPr>
        <p:sp>
          <p:nvSpPr>
            <p:cNvPr id="89" name="object 89"/>
            <p:cNvSpPr/>
            <p:nvPr/>
          </p:nvSpPr>
          <p:spPr>
            <a:xfrm>
              <a:off x="5036820" y="5257800"/>
              <a:ext cx="492759" cy="228600"/>
            </a:xfrm>
            <a:custGeom>
              <a:avLst/>
              <a:gdLst/>
              <a:ahLst/>
              <a:cxnLst/>
              <a:rect l="l" t="t" r="r" b="b"/>
              <a:pathLst>
                <a:path w="492760" h="228600">
                  <a:moveTo>
                    <a:pt x="492251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492251" y="228600"/>
                  </a:lnTo>
                  <a:lnTo>
                    <a:pt x="492251" y="0"/>
                  </a:lnTo>
                  <a:close/>
                </a:path>
              </a:pathLst>
            </a:custGeom>
            <a:solidFill>
              <a:srgbClr val="7792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036820" y="5257800"/>
              <a:ext cx="492759" cy="228600"/>
            </a:xfrm>
            <a:custGeom>
              <a:avLst/>
              <a:gdLst/>
              <a:ahLst/>
              <a:cxnLst/>
              <a:rect l="l" t="t" r="r" b="b"/>
              <a:pathLst>
                <a:path w="492760" h="228600">
                  <a:moveTo>
                    <a:pt x="0" y="228600"/>
                  </a:moveTo>
                  <a:lnTo>
                    <a:pt x="492251" y="228600"/>
                  </a:lnTo>
                  <a:lnTo>
                    <a:pt x="492251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/>
          <p:nvPr/>
        </p:nvSpPr>
        <p:spPr>
          <a:xfrm>
            <a:off x="5051933" y="5461567"/>
            <a:ext cx="433705" cy="17081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7145" marR="5080" indent="-5080">
              <a:lnSpc>
                <a:spcPts val="540"/>
              </a:lnSpc>
              <a:spcBef>
                <a:spcPts val="170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01</a:t>
            </a:r>
            <a:r>
              <a:rPr sz="5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SUPERVISOR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ATENDIMENTO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92" name="object 92"/>
          <p:cNvGrpSpPr/>
          <p:nvPr/>
        </p:nvGrpSpPr>
        <p:grpSpPr>
          <a:xfrm>
            <a:off x="5016563" y="5702041"/>
            <a:ext cx="502284" cy="238125"/>
            <a:chOff x="5032057" y="5481637"/>
            <a:chExt cx="502284" cy="238125"/>
          </a:xfrm>
        </p:grpSpPr>
        <p:sp>
          <p:nvSpPr>
            <p:cNvPr id="93" name="object 93"/>
            <p:cNvSpPr/>
            <p:nvPr/>
          </p:nvSpPr>
          <p:spPr>
            <a:xfrm>
              <a:off x="5036820" y="5486400"/>
              <a:ext cx="492759" cy="228600"/>
            </a:xfrm>
            <a:custGeom>
              <a:avLst/>
              <a:gdLst/>
              <a:ahLst/>
              <a:cxnLst/>
              <a:rect l="l" t="t" r="r" b="b"/>
              <a:pathLst>
                <a:path w="492760" h="228600">
                  <a:moveTo>
                    <a:pt x="492251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492251" y="228600"/>
                  </a:lnTo>
                  <a:lnTo>
                    <a:pt x="492251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036820" y="5486400"/>
              <a:ext cx="492759" cy="228600"/>
            </a:xfrm>
            <a:custGeom>
              <a:avLst/>
              <a:gdLst/>
              <a:ahLst/>
              <a:cxnLst/>
              <a:rect l="l" t="t" r="r" b="b"/>
              <a:pathLst>
                <a:path w="492760" h="228600">
                  <a:moveTo>
                    <a:pt x="0" y="228600"/>
                  </a:moveTo>
                  <a:lnTo>
                    <a:pt x="492251" y="228600"/>
                  </a:lnTo>
                  <a:lnTo>
                    <a:pt x="492251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5" name="object 95"/>
          <p:cNvSpPr txBox="1"/>
          <p:nvPr/>
        </p:nvSpPr>
        <p:spPr>
          <a:xfrm>
            <a:off x="5048884" y="5690167"/>
            <a:ext cx="438784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570"/>
              </a:lnSpc>
              <a:spcBef>
                <a:spcPts val="105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06</a:t>
            </a:r>
            <a:r>
              <a:rPr sz="5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ASSISTENTES</a:t>
            </a:r>
            <a:endParaRPr sz="500">
              <a:latin typeface="Calibri"/>
              <a:cs typeface="Calibri"/>
            </a:endParaRPr>
          </a:p>
          <a:p>
            <a:pPr marL="1270" algn="ctr">
              <a:lnSpc>
                <a:spcPts val="570"/>
              </a:lnSpc>
            </a:pP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TÉCNICOS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5573014" y="5021004"/>
            <a:ext cx="457200" cy="304800"/>
          </a:xfrm>
          <a:custGeom>
            <a:avLst/>
            <a:gdLst/>
            <a:ahLst/>
            <a:cxnLst/>
            <a:rect l="l" t="t" r="r" b="b"/>
            <a:pathLst>
              <a:path w="457200" h="304800">
                <a:moveTo>
                  <a:pt x="457200" y="0"/>
                </a:moveTo>
                <a:lnTo>
                  <a:pt x="0" y="0"/>
                </a:lnTo>
                <a:lnTo>
                  <a:pt x="0" y="304800"/>
                </a:lnTo>
                <a:lnTo>
                  <a:pt x="457200" y="304800"/>
                </a:lnTo>
                <a:lnTo>
                  <a:pt x="457200" y="0"/>
                </a:lnTo>
                <a:close/>
              </a:path>
            </a:pathLst>
          </a:custGeom>
          <a:solidFill>
            <a:srgbClr val="2F6E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5592317" y="5081201"/>
            <a:ext cx="420370" cy="17081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45720">
              <a:lnSpc>
                <a:spcPts val="540"/>
              </a:lnSpc>
              <a:spcBef>
                <a:spcPts val="170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NÚCLEO</a:t>
            </a:r>
            <a:r>
              <a:rPr sz="5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2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PROFISSIONAIS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98" name="object 98"/>
          <p:cNvGrpSpPr/>
          <p:nvPr/>
        </p:nvGrpSpPr>
        <p:grpSpPr>
          <a:xfrm>
            <a:off x="5549963" y="5473441"/>
            <a:ext cx="502284" cy="238125"/>
            <a:chOff x="5565457" y="5253037"/>
            <a:chExt cx="502284" cy="238125"/>
          </a:xfrm>
        </p:grpSpPr>
        <p:sp>
          <p:nvSpPr>
            <p:cNvPr id="99" name="object 99"/>
            <p:cNvSpPr/>
            <p:nvPr/>
          </p:nvSpPr>
          <p:spPr>
            <a:xfrm>
              <a:off x="5570220" y="5257800"/>
              <a:ext cx="492759" cy="228600"/>
            </a:xfrm>
            <a:custGeom>
              <a:avLst/>
              <a:gdLst/>
              <a:ahLst/>
              <a:cxnLst/>
              <a:rect l="l" t="t" r="r" b="b"/>
              <a:pathLst>
                <a:path w="492760" h="228600">
                  <a:moveTo>
                    <a:pt x="492251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492251" y="228600"/>
                  </a:lnTo>
                  <a:lnTo>
                    <a:pt x="492251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570220" y="5257800"/>
              <a:ext cx="492759" cy="228600"/>
            </a:xfrm>
            <a:custGeom>
              <a:avLst/>
              <a:gdLst/>
              <a:ahLst/>
              <a:cxnLst/>
              <a:rect l="l" t="t" r="r" b="b"/>
              <a:pathLst>
                <a:path w="492760" h="228600">
                  <a:moveTo>
                    <a:pt x="0" y="228600"/>
                  </a:moveTo>
                  <a:lnTo>
                    <a:pt x="492251" y="228600"/>
                  </a:lnTo>
                  <a:lnTo>
                    <a:pt x="492251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1" name="object 101"/>
          <p:cNvSpPr txBox="1"/>
          <p:nvPr/>
        </p:nvSpPr>
        <p:spPr>
          <a:xfrm>
            <a:off x="5608446" y="5461567"/>
            <a:ext cx="387350" cy="17081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64135" marR="5080" indent="-52069">
              <a:lnSpc>
                <a:spcPts val="540"/>
              </a:lnSpc>
              <a:spcBef>
                <a:spcPts val="170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02</a:t>
            </a:r>
            <a:r>
              <a:rPr sz="5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ANALISTAS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TÉCNICOS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106414" y="5021004"/>
            <a:ext cx="457200" cy="304800"/>
          </a:xfrm>
          <a:prstGeom prst="rect">
            <a:avLst/>
          </a:prstGeom>
          <a:solidFill>
            <a:srgbClr val="2F6E6A"/>
          </a:solidFill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550">
              <a:latin typeface="Times New Roman"/>
              <a:cs typeface="Times New Roman"/>
            </a:endParaRPr>
          </a:p>
          <a:p>
            <a:pPr marL="88265" marR="70485" indent="-10795">
              <a:lnSpc>
                <a:spcPts val="540"/>
              </a:lnSpc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NÚCLEO</a:t>
            </a:r>
            <a:r>
              <a:rPr sz="5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2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EMPRESAS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103" name="object 103"/>
          <p:cNvGrpSpPr/>
          <p:nvPr/>
        </p:nvGrpSpPr>
        <p:grpSpPr>
          <a:xfrm>
            <a:off x="6083363" y="5473441"/>
            <a:ext cx="502284" cy="238125"/>
            <a:chOff x="6098857" y="5253037"/>
            <a:chExt cx="502284" cy="238125"/>
          </a:xfrm>
        </p:grpSpPr>
        <p:sp>
          <p:nvSpPr>
            <p:cNvPr id="104" name="object 104"/>
            <p:cNvSpPr/>
            <p:nvPr/>
          </p:nvSpPr>
          <p:spPr>
            <a:xfrm>
              <a:off x="6103620" y="5257800"/>
              <a:ext cx="492759" cy="228600"/>
            </a:xfrm>
            <a:custGeom>
              <a:avLst/>
              <a:gdLst/>
              <a:ahLst/>
              <a:cxnLst/>
              <a:rect l="l" t="t" r="r" b="b"/>
              <a:pathLst>
                <a:path w="492759" h="228600">
                  <a:moveTo>
                    <a:pt x="492251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492251" y="228600"/>
                  </a:lnTo>
                  <a:lnTo>
                    <a:pt x="492251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6103620" y="5257800"/>
              <a:ext cx="492759" cy="228600"/>
            </a:xfrm>
            <a:custGeom>
              <a:avLst/>
              <a:gdLst/>
              <a:ahLst/>
              <a:cxnLst/>
              <a:rect l="l" t="t" r="r" b="b"/>
              <a:pathLst>
                <a:path w="492759" h="228600">
                  <a:moveTo>
                    <a:pt x="0" y="228600"/>
                  </a:moveTo>
                  <a:lnTo>
                    <a:pt x="492251" y="228600"/>
                  </a:lnTo>
                  <a:lnTo>
                    <a:pt x="492251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6" name="object 106"/>
          <p:cNvSpPr txBox="1"/>
          <p:nvPr/>
        </p:nvSpPr>
        <p:spPr>
          <a:xfrm>
            <a:off x="6157086" y="5461567"/>
            <a:ext cx="358140" cy="17081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62865" marR="5080" indent="-50800">
              <a:lnSpc>
                <a:spcPts val="540"/>
              </a:lnSpc>
              <a:spcBef>
                <a:spcPts val="170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01</a:t>
            </a:r>
            <a:r>
              <a:rPr sz="5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ANALISTA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TÉCNICO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639813" y="5021004"/>
            <a:ext cx="431800" cy="304800"/>
          </a:xfrm>
          <a:prstGeom prst="rect">
            <a:avLst/>
          </a:prstGeom>
          <a:solidFill>
            <a:srgbClr val="2F6E6A"/>
          </a:solidFill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550">
              <a:latin typeface="Times New Roman"/>
              <a:cs typeface="Times New Roman"/>
            </a:endParaRPr>
          </a:p>
          <a:p>
            <a:pPr marL="69850" marR="48895" indent="-12700">
              <a:lnSpc>
                <a:spcPts val="540"/>
              </a:lnSpc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NÚCLEO</a:t>
            </a:r>
            <a:r>
              <a:rPr sz="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2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CERTIDÕES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108" name="object 108"/>
          <p:cNvGrpSpPr/>
          <p:nvPr/>
        </p:nvGrpSpPr>
        <p:grpSpPr>
          <a:xfrm>
            <a:off x="6616763" y="5473441"/>
            <a:ext cx="502284" cy="238125"/>
            <a:chOff x="6632257" y="5253037"/>
            <a:chExt cx="502284" cy="238125"/>
          </a:xfrm>
        </p:grpSpPr>
        <p:sp>
          <p:nvSpPr>
            <p:cNvPr id="109" name="object 109"/>
            <p:cNvSpPr/>
            <p:nvPr/>
          </p:nvSpPr>
          <p:spPr>
            <a:xfrm>
              <a:off x="6637019" y="5257800"/>
              <a:ext cx="492759" cy="228600"/>
            </a:xfrm>
            <a:custGeom>
              <a:avLst/>
              <a:gdLst/>
              <a:ahLst/>
              <a:cxnLst/>
              <a:rect l="l" t="t" r="r" b="b"/>
              <a:pathLst>
                <a:path w="492759" h="228600">
                  <a:moveTo>
                    <a:pt x="492251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492251" y="228600"/>
                  </a:lnTo>
                  <a:lnTo>
                    <a:pt x="492251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6637019" y="5257800"/>
              <a:ext cx="492759" cy="228600"/>
            </a:xfrm>
            <a:custGeom>
              <a:avLst/>
              <a:gdLst/>
              <a:ahLst/>
              <a:cxnLst/>
              <a:rect l="l" t="t" r="r" b="b"/>
              <a:pathLst>
                <a:path w="492759" h="228600">
                  <a:moveTo>
                    <a:pt x="0" y="228600"/>
                  </a:moveTo>
                  <a:lnTo>
                    <a:pt x="492251" y="228600"/>
                  </a:lnTo>
                  <a:lnTo>
                    <a:pt x="492251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1" name="object 111"/>
          <p:cNvSpPr txBox="1"/>
          <p:nvPr/>
        </p:nvSpPr>
        <p:spPr>
          <a:xfrm>
            <a:off x="6690487" y="5461567"/>
            <a:ext cx="358140" cy="17081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62865" marR="5080" indent="-50800">
              <a:lnSpc>
                <a:spcPts val="540"/>
              </a:lnSpc>
              <a:spcBef>
                <a:spcPts val="170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01</a:t>
            </a:r>
            <a:r>
              <a:rPr sz="5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ANALISTA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TÉCNICO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7604887" y="5048819"/>
            <a:ext cx="486409" cy="304800"/>
          </a:xfrm>
          <a:custGeom>
            <a:avLst/>
            <a:gdLst/>
            <a:ahLst/>
            <a:cxnLst/>
            <a:rect l="l" t="t" r="r" b="b"/>
            <a:pathLst>
              <a:path w="486409" h="304800">
                <a:moveTo>
                  <a:pt x="486155" y="0"/>
                </a:moveTo>
                <a:lnTo>
                  <a:pt x="0" y="0"/>
                </a:lnTo>
                <a:lnTo>
                  <a:pt x="0" y="304800"/>
                </a:lnTo>
                <a:lnTo>
                  <a:pt x="486155" y="304800"/>
                </a:lnTo>
                <a:lnTo>
                  <a:pt x="486155" y="0"/>
                </a:lnTo>
                <a:close/>
              </a:path>
            </a:pathLst>
          </a:custGeom>
          <a:solidFill>
            <a:srgbClr val="2F6E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7650734" y="5074168"/>
            <a:ext cx="393700" cy="24066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 indent="-635" algn="ctr">
              <a:lnSpc>
                <a:spcPct val="90300"/>
              </a:lnSpc>
              <a:spcBef>
                <a:spcPts val="165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NÚCLEO</a:t>
            </a:r>
            <a:r>
              <a:rPr sz="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2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FISCALIZAÇÃO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INTERNA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114" name="object 114"/>
          <p:cNvGrpSpPr/>
          <p:nvPr/>
        </p:nvGrpSpPr>
        <p:grpSpPr>
          <a:xfrm>
            <a:off x="7583360" y="5501256"/>
            <a:ext cx="499109" cy="238125"/>
            <a:chOff x="7532941" y="5253037"/>
            <a:chExt cx="499109" cy="238125"/>
          </a:xfrm>
        </p:grpSpPr>
        <p:sp>
          <p:nvSpPr>
            <p:cNvPr id="115" name="object 115"/>
            <p:cNvSpPr/>
            <p:nvPr/>
          </p:nvSpPr>
          <p:spPr>
            <a:xfrm>
              <a:off x="7537704" y="5257800"/>
              <a:ext cx="489584" cy="228600"/>
            </a:xfrm>
            <a:custGeom>
              <a:avLst/>
              <a:gdLst/>
              <a:ahLst/>
              <a:cxnLst/>
              <a:rect l="l" t="t" r="r" b="b"/>
              <a:pathLst>
                <a:path w="489584" h="228600">
                  <a:moveTo>
                    <a:pt x="489203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489203" y="228600"/>
                  </a:lnTo>
                  <a:lnTo>
                    <a:pt x="489203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7537704" y="5257800"/>
              <a:ext cx="489584" cy="228600"/>
            </a:xfrm>
            <a:custGeom>
              <a:avLst/>
              <a:gdLst/>
              <a:ahLst/>
              <a:cxnLst/>
              <a:rect l="l" t="t" r="r" b="b"/>
              <a:pathLst>
                <a:path w="489584" h="228600">
                  <a:moveTo>
                    <a:pt x="0" y="228600"/>
                  </a:moveTo>
                  <a:lnTo>
                    <a:pt x="489203" y="228600"/>
                  </a:lnTo>
                  <a:lnTo>
                    <a:pt x="489203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7" name="object 117"/>
          <p:cNvSpPr txBox="1"/>
          <p:nvPr/>
        </p:nvSpPr>
        <p:spPr>
          <a:xfrm>
            <a:off x="7640954" y="5489382"/>
            <a:ext cx="387350" cy="17081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62865" marR="5080" indent="-50800">
              <a:lnSpc>
                <a:spcPts val="540"/>
              </a:lnSpc>
              <a:spcBef>
                <a:spcPts val="170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02</a:t>
            </a:r>
            <a:r>
              <a:rPr sz="5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ANALISTAS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TÉCNICOS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8138287" y="5048819"/>
            <a:ext cx="457200" cy="304800"/>
          </a:xfrm>
          <a:prstGeom prst="rect">
            <a:avLst/>
          </a:prstGeom>
          <a:solidFill>
            <a:srgbClr val="2F6E6A"/>
          </a:solidFill>
        </p:spPr>
        <p:txBody>
          <a:bodyPr vert="horz" wrap="square" lIns="0" tIns="46355" rIns="0" bIns="0" rtlCol="0">
            <a:spAutoFit/>
          </a:bodyPr>
          <a:lstStyle/>
          <a:p>
            <a:pPr marL="43815" marR="36830" indent="-635" algn="ctr">
              <a:lnSpc>
                <a:spcPct val="90300"/>
              </a:lnSpc>
              <a:spcBef>
                <a:spcPts val="365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NÚCLEO</a:t>
            </a:r>
            <a:r>
              <a:rPr sz="5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2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FISCALIZAÇÃO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EXTERNA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119" name="object 119"/>
          <p:cNvGrpSpPr/>
          <p:nvPr/>
        </p:nvGrpSpPr>
        <p:grpSpPr>
          <a:xfrm>
            <a:off x="6623430" y="5333676"/>
            <a:ext cx="1723261" cy="186121"/>
            <a:chOff x="6609588" y="5332664"/>
            <a:chExt cx="1723261" cy="186121"/>
          </a:xfrm>
        </p:grpSpPr>
        <p:sp>
          <p:nvSpPr>
            <p:cNvPr id="120" name="object 120"/>
            <p:cNvSpPr/>
            <p:nvPr/>
          </p:nvSpPr>
          <p:spPr>
            <a:xfrm>
              <a:off x="7841994" y="5332664"/>
              <a:ext cx="490855" cy="142240"/>
            </a:xfrm>
            <a:custGeom>
              <a:avLst/>
              <a:gdLst/>
              <a:ahLst/>
              <a:cxnLst/>
              <a:rect l="l" t="t" r="r" b="b"/>
              <a:pathLst>
                <a:path w="490854" h="142239">
                  <a:moveTo>
                    <a:pt x="490727" y="0"/>
                  </a:moveTo>
                  <a:lnTo>
                    <a:pt x="0" y="0"/>
                  </a:lnTo>
                  <a:lnTo>
                    <a:pt x="0" y="141731"/>
                  </a:lnTo>
                  <a:lnTo>
                    <a:pt x="490727" y="141731"/>
                  </a:lnTo>
                  <a:lnTo>
                    <a:pt x="490727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609588" y="5509260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0" y="4571"/>
                  </a:moveTo>
                  <a:lnTo>
                    <a:pt x="1339" y="1339"/>
                  </a:lnTo>
                  <a:lnTo>
                    <a:pt x="4572" y="0"/>
                  </a:lnTo>
                  <a:lnTo>
                    <a:pt x="7804" y="1339"/>
                  </a:lnTo>
                  <a:lnTo>
                    <a:pt x="9144" y="4571"/>
                  </a:lnTo>
                  <a:lnTo>
                    <a:pt x="7804" y="7804"/>
                  </a:lnTo>
                  <a:lnTo>
                    <a:pt x="4572" y="9143"/>
                  </a:lnTo>
                  <a:lnTo>
                    <a:pt x="1339" y="7804"/>
                  </a:lnTo>
                  <a:lnTo>
                    <a:pt x="0" y="45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6824472" y="5509260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0" y="4571"/>
                  </a:moveTo>
                  <a:lnTo>
                    <a:pt x="1339" y="1339"/>
                  </a:lnTo>
                  <a:lnTo>
                    <a:pt x="4572" y="0"/>
                  </a:lnTo>
                  <a:lnTo>
                    <a:pt x="7804" y="1339"/>
                  </a:lnTo>
                  <a:lnTo>
                    <a:pt x="9144" y="4571"/>
                  </a:lnTo>
                  <a:lnTo>
                    <a:pt x="7804" y="7804"/>
                  </a:lnTo>
                  <a:lnTo>
                    <a:pt x="4572" y="9143"/>
                  </a:lnTo>
                  <a:lnTo>
                    <a:pt x="1339" y="7804"/>
                  </a:lnTo>
                  <a:lnTo>
                    <a:pt x="0" y="45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4" name="object 124"/>
          <p:cNvSpPr txBox="1"/>
          <p:nvPr/>
        </p:nvSpPr>
        <p:spPr>
          <a:xfrm>
            <a:off x="7913115" y="5346379"/>
            <a:ext cx="419734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01</a:t>
            </a:r>
            <a:r>
              <a:rPr sz="5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ESTAGIÁRIO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125" name="object 125"/>
          <p:cNvGrpSpPr/>
          <p:nvPr/>
        </p:nvGrpSpPr>
        <p:grpSpPr>
          <a:xfrm>
            <a:off x="8116760" y="5501256"/>
            <a:ext cx="499109" cy="238125"/>
            <a:chOff x="8066341" y="5253037"/>
            <a:chExt cx="499109" cy="238125"/>
          </a:xfrm>
        </p:grpSpPr>
        <p:sp>
          <p:nvSpPr>
            <p:cNvPr id="126" name="object 126"/>
            <p:cNvSpPr/>
            <p:nvPr/>
          </p:nvSpPr>
          <p:spPr>
            <a:xfrm>
              <a:off x="8071104" y="5257800"/>
              <a:ext cx="489584" cy="228600"/>
            </a:xfrm>
            <a:custGeom>
              <a:avLst/>
              <a:gdLst/>
              <a:ahLst/>
              <a:cxnLst/>
              <a:rect l="l" t="t" r="r" b="b"/>
              <a:pathLst>
                <a:path w="489584" h="228600">
                  <a:moveTo>
                    <a:pt x="489203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489203" y="228600"/>
                  </a:lnTo>
                  <a:lnTo>
                    <a:pt x="489203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8071104" y="5257800"/>
              <a:ext cx="489584" cy="228600"/>
            </a:xfrm>
            <a:custGeom>
              <a:avLst/>
              <a:gdLst/>
              <a:ahLst/>
              <a:cxnLst/>
              <a:rect l="l" t="t" r="r" b="b"/>
              <a:pathLst>
                <a:path w="489584" h="228600">
                  <a:moveTo>
                    <a:pt x="0" y="228600"/>
                  </a:moveTo>
                  <a:lnTo>
                    <a:pt x="489203" y="228600"/>
                  </a:lnTo>
                  <a:lnTo>
                    <a:pt x="489203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8" name="object 128"/>
          <p:cNvSpPr txBox="1"/>
          <p:nvPr/>
        </p:nvSpPr>
        <p:spPr>
          <a:xfrm>
            <a:off x="8145399" y="5489382"/>
            <a:ext cx="441959" cy="17081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36830" marR="5080" indent="-24765">
              <a:lnSpc>
                <a:spcPts val="540"/>
              </a:lnSpc>
              <a:spcBef>
                <a:spcPts val="170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03</a:t>
            </a:r>
            <a:r>
              <a:rPr sz="5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AGENTES</a:t>
            </a:r>
            <a:r>
              <a:rPr sz="5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3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FISCALIZAÇÃO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129" name="object 129"/>
          <p:cNvGrpSpPr/>
          <p:nvPr/>
        </p:nvGrpSpPr>
        <p:grpSpPr>
          <a:xfrm>
            <a:off x="8118284" y="5729856"/>
            <a:ext cx="499109" cy="238125"/>
            <a:chOff x="8067865" y="5481637"/>
            <a:chExt cx="499109" cy="238125"/>
          </a:xfrm>
        </p:grpSpPr>
        <p:sp>
          <p:nvSpPr>
            <p:cNvPr id="130" name="object 130"/>
            <p:cNvSpPr/>
            <p:nvPr/>
          </p:nvSpPr>
          <p:spPr>
            <a:xfrm>
              <a:off x="8072628" y="5486400"/>
              <a:ext cx="489584" cy="228600"/>
            </a:xfrm>
            <a:custGeom>
              <a:avLst/>
              <a:gdLst/>
              <a:ahLst/>
              <a:cxnLst/>
              <a:rect l="l" t="t" r="r" b="b"/>
              <a:pathLst>
                <a:path w="489584" h="228600">
                  <a:moveTo>
                    <a:pt x="489203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489203" y="228600"/>
                  </a:lnTo>
                  <a:lnTo>
                    <a:pt x="489203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8072628" y="5486400"/>
              <a:ext cx="489584" cy="228600"/>
            </a:xfrm>
            <a:custGeom>
              <a:avLst/>
              <a:gdLst/>
              <a:ahLst/>
              <a:cxnLst/>
              <a:rect l="l" t="t" r="r" b="b"/>
              <a:pathLst>
                <a:path w="489584" h="228600">
                  <a:moveTo>
                    <a:pt x="0" y="228600"/>
                  </a:moveTo>
                  <a:lnTo>
                    <a:pt x="489203" y="228600"/>
                  </a:lnTo>
                  <a:lnTo>
                    <a:pt x="489203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2" name="object 132"/>
          <p:cNvSpPr txBox="1"/>
          <p:nvPr/>
        </p:nvSpPr>
        <p:spPr>
          <a:xfrm>
            <a:off x="8150225" y="5717982"/>
            <a:ext cx="438784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570"/>
              </a:lnSpc>
              <a:spcBef>
                <a:spcPts val="105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03</a:t>
            </a:r>
            <a:r>
              <a:rPr sz="5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ASSISTENTES</a:t>
            </a:r>
            <a:endParaRPr sz="500">
              <a:latin typeface="Calibri"/>
              <a:cs typeface="Calibri"/>
            </a:endParaRPr>
          </a:p>
          <a:p>
            <a:pPr algn="ctr">
              <a:lnSpc>
                <a:spcPts val="570"/>
              </a:lnSpc>
            </a:pP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TÉCNICOS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133" name="object 133"/>
          <p:cNvGrpSpPr/>
          <p:nvPr/>
        </p:nvGrpSpPr>
        <p:grpSpPr>
          <a:xfrm>
            <a:off x="2340674" y="4602986"/>
            <a:ext cx="2148205" cy="494665"/>
            <a:chOff x="2355850" y="4312665"/>
            <a:chExt cx="2148205" cy="494665"/>
          </a:xfrm>
        </p:grpSpPr>
        <p:sp>
          <p:nvSpPr>
            <p:cNvPr id="134" name="object 134"/>
            <p:cNvSpPr/>
            <p:nvPr/>
          </p:nvSpPr>
          <p:spPr>
            <a:xfrm>
              <a:off x="2362200" y="4724399"/>
              <a:ext cx="0" cy="76200"/>
            </a:xfrm>
            <a:custGeom>
              <a:avLst/>
              <a:gdLst/>
              <a:ahLst/>
              <a:cxnLst/>
              <a:rect l="l" t="t" r="r" b="b"/>
              <a:pathLst>
                <a:path h="76200">
                  <a:moveTo>
                    <a:pt x="0" y="0"/>
                  </a:moveTo>
                  <a:lnTo>
                    <a:pt x="0" y="76200"/>
                  </a:lnTo>
                </a:path>
              </a:pathLst>
            </a:custGeom>
            <a:ln w="12192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2362200" y="4724399"/>
              <a:ext cx="2133600" cy="9525"/>
            </a:xfrm>
            <a:custGeom>
              <a:avLst/>
              <a:gdLst/>
              <a:ahLst/>
              <a:cxnLst/>
              <a:rect l="l" t="t" r="r" b="b"/>
              <a:pathLst>
                <a:path w="2133600" h="9525">
                  <a:moveTo>
                    <a:pt x="2133600" y="9525"/>
                  </a:moveTo>
                  <a:lnTo>
                    <a:pt x="0" y="0"/>
                  </a:lnTo>
                </a:path>
              </a:pathLst>
            </a:custGeom>
            <a:ln w="12192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3430524" y="4607051"/>
              <a:ext cx="0" cy="192405"/>
            </a:xfrm>
            <a:custGeom>
              <a:avLst/>
              <a:gdLst/>
              <a:ahLst/>
              <a:cxnLst/>
              <a:rect l="l" t="t" r="r" b="b"/>
              <a:pathLst>
                <a:path h="192404">
                  <a:moveTo>
                    <a:pt x="0" y="0"/>
                  </a:moveTo>
                  <a:lnTo>
                    <a:pt x="0" y="191897"/>
                  </a:lnTo>
                </a:path>
              </a:pathLst>
            </a:custGeom>
            <a:ln w="12192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4038600" y="4724399"/>
              <a:ext cx="459105" cy="76200"/>
            </a:xfrm>
            <a:custGeom>
              <a:avLst/>
              <a:gdLst/>
              <a:ahLst/>
              <a:cxnLst/>
              <a:rect l="l" t="t" r="r" b="b"/>
              <a:pathLst>
                <a:path w="459104" h="76200">
                  <a:moveTo>
                    <a:pt x="1650" y="0"/>
                  </a:moveTo>
                  <a:lnTo>
                    <a:pt x="0" y="76200"/>
                  </a:lnTo>
                </a:path>
                <a:path w="459104" h="76200">
                  <a:moveTo>
                    <a:pt x="458850" y="0"/>
                  </a:moveTo>
                  <a:lnTo>
                    <a:pt x="457200" y="76200"/>
                  </a:lnTo>
                </a:path>
              </a:pathLst>
            </a:custGeom>
            <a:ln w="12192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3430524" y="4319015"/>
              <a:ext cx="0" cy="78105"/>
            </a:xfrm>
            <a:custGeom>
              <a:avLst/>
              <a:gdLst/>
              <a:ahLst/>
              <a:cxnLst/>
              <a:rect l="l" t="t" r="r" b="b"/>
              <a:pathLst>
                <a:path h="78104">
                  <a:moveTo>
                    <a:pt x="0" y="0"/>
                  </a:moveTo>
                  <a:lnTo>
                    <a:pt x="0" y="77723"/>
                  </a:lnTo>
                </a:path>
              </a:pathLst>
            </a:custGeom>
            <a:ln w="12192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2808731" y="4396739"/>
              <a:ext cx="1301750" cy="210820"/>
            </a:xfrm>
            <a:custGeom>
              <a:avLst/>
              <a:gdLst/>
              <a:ahLst/>
              <a:cxnLst/>
              <a:rect l="l" t="t" r="r" b="b"/>
              <a:pathLst>
                <a:path w="1301750" h="210820">
                  <a:moveTo>
                    <a:pt x="0" y="210312"/>
                  </a:moveTo>
                  <a:lnTo>
                    <a:pt x="1301495" y="210312"/>
                  </a:lnTo>
                  <a:lnTo>
                    <a:pt x="1301495" y="0"/>
                  </a:lnTo>
                  <a:lnTo>
                    <a:pt x="0" y="0"/>
                  </a:lnTo>
                  <a:lnTo>
                    <a:pt x="0" y="210312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0" name="object 140"/>
          <p:cNvSpPr txBox="1"/>
          <p:nvPr/>
        </p:nvSpPr>
        <p:spPr>
          <a:xfrm>
            <a:off x="2790253" y="4697855"/>
            <a:ext cx="13055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/>
                <a:cs typeface="Calibri"/>
              </a:rPr>
              <a:t>GERENTE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ADMINISTRATIVO</a:t>
            </a:r>
            <a:endParaRPr sz="900" dirty="0">
              <a:latin typeface="Calibri"/>
              <a:cs typeface="Calibri"/>
            </a:endParaRPr>
          </a:p>
        </p:txBody>
      </p:sp>
      <p:grpSp>
        <p:nvGrpSpPr>
          <p:cNvPr id="141" name="object 141"/>
          <p:cNvGrpSpPr/>
          <p:nvPr/>
        </p:nvGrpSpPr>
        <p:grpSpPr>
          <a:xfrm>
            <a:off x="281754" y="4039312"/>
            <a:ext cx="2638414" cy="1070541"/>
            <a:chOff x="278902" y="3985726"/>
            <a:chExt cx="2638414" cy="1070541"/>
          </a:xfrm>
        </p:grpSpPr>
        <p:sp>
          <p:nvSpPr>
            <p:cNvPr id="142" name="object 142"/>
            <p:cNvSpPr/>
            <p:nvPr/>
          </p:nvSpPr>
          <p:spPr>
            <a:xfrm>
              <a:off x="1078586" y="3985726"/>
              <a:ext cx="0" cy="661670"/>
            </a:xfrm>
            <a:custGeom>
              <a:avLst/>
              <a:gdLst/>
              <a:ahLst/>
              <a:cxnLst/>
              <a:rect l="l" t="t" r="r" b="b"/>
              <a:pathLst>
                <a:path h="661670">
                  <a:moveTo>
                    <a:pt x="0" y="0"/>
                  </a:moveTo>
                  <a:lnTo>
                    <a:pt x="0" y="128016"/>
                  </a:lnTo>
                </a:path>
                <a:path h="661670">
                  <a:moveTo>
                    <a:pt x="0" y="585216"/>
                  </a:moveTo>
                  <a:lnTo>
                    <a:pt x="0" y="661416"/>
                  </a:lnTo>
                </a:path>
              </a:pathLst>
            </a:custGeom>
            <a:ln w="12192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278902" y="4090416"/>
              <a:ext cx="1600200" cy="457200"/>
            </a:xfrm>
            <a:custGeom>
              <a:avLst/>
              <a:gdLst/>
              <a:ahLst/>
              <a:cxnLst/>
              <a:rect l="l" t="t" r="r" b="b"/>
              <a:pathLst>
                <a:path w="1600200" h="457200">
                  <a:moveTo>
                    <a:pt x="16002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600200" y="457199"/>
                  </a:lnTo>
                  <a:lnTo>
                    <a:pt x="1600200" y="0"/>
                  </a:lnTo>
                  <a:close/>
                </a:path>
              </a:pathLst>
            </a:custGeom>
            <a:solidFill>
              <a:srgbClr val="2F6E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2915411" y="4722875"/>
              <a:ext cx="1905" cy="76200"/>
            </a:xfrm>
            <a:custGeom>
              <a:avLst/>
              <a:gdLst/>
              <a:ahLst/>
              <a:cxnLst/>
              <a:rect l="l" t="t" r="r" b="b"/>
              <a:pathLst>
                <a:path w="1905" h="76200">
                  <a:moveTo>
                    <a:pt x="1650" y="0"/>
                  </a:moveTo>
                  <a:lnTo>
                    <a:pt x="0" y="76200"/>
                  </a:lnTo>
                </a:path>
              </a:pathLst>
            </a:custGeom>
            <a:ln w="12192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06144" y="4967084"/>
              <a:ext cx="0" cy="81280"/>
            </a:xfrm>
            <a:custGeom>
              <a:avLst/>
              <a:gdLst/>
              <a:ahLst/>
              <a:cxnLst/>
              <a:rect l="l" t="t" r="r" b="b"/>
              <a:pathLst>
                <a:path h="81279">
                  <a:moveTo>
                    <a:pt x="0" y="0"/>
                  </a:moveTo>
                  <a:lnTo>
                    <a:pt x="0" y="80772"/>
                  </a:lnTo>
                </a:path>
              </a:pathLst>
            </a:custGeom>
            <a:ln w="15366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492890" y="4967084"/>
              <a:ext cx="1143000" cy="1905"/>
            </a:xfrm>
            <a:custGeom>
              <a:avLst/>
              <a:gdLst/>
              <a:ahLst/>
              <a:cxnLst/>
              <a:rect l="l" t="t" r="r" b="b"/>
              <a:pathLst>
                <a:path w="1143000" h="1904">
                  <a:moveTo>
                    <a:pt x="1143000" y="1650"/>
                  </a:moveTo>
                  <a:lnTo>
                    <a:pt x="0" y="0"/>
                  </a:lnTo>
                </a:path>
              </a:pathLst>
            </a:custGeom>
            <a:ln w="12192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078586" y="4546852"/>
              <a:ext cx="0" cy="100965"/>
            </a:xfrm>
            <a:custGeom>
              <a:avLst/>
              <a:gdLst/>
              <a:ahLst/>
              <a:cxnLst/>
              <a:rect l="l" t="t" r="r" b="b"/>
              <a:pathLst>
                <a:path h="100964">
                  <a:moveTo>
                    <a:pt x="0" y="0"/>
                  </a:moveTo>
                  <a:lnTo>
                    <a:pt x="0" y="100583"/>
                  </a:lnTo>
                </a:path>
              </a:pathLst>
            </a:custGeom>
            <a:ln w="12192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029380" y="4980067"/>
              <a:ext cx="611505" cy="76200"/>
            </a:xfrm>
            <a:custGeom>
              <a:avLst/>
              <a:gdLst/>
              <a:ahLst/>
              <a:cxnLst/>
              <a:rect l="l" t="t" r="r" b="b"/>
              <a:pathLst>
                <a:path w="611505" h="76200">
                  <a:moveTo>
                    <a:pt x="611251" y="0"/>
                  </a:moveTo>
                  <a:lnTo>
                    <a:pt x="609600" y="76200"/>
                  </a:lnTo>
                </a:path>
                <a:path w="611505" h="76200">
                  <a:moveTo>
                    <a:pt x="1587" y="0"/>
                  </a:moveTo>
                  <a:lnTo>
                    <a:pt x="0" y="76200"/>
                  </a:lnTo>
                </a:path>
              </a:pathLst>
            </a:custGeom>
            <a:ln w="12192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9" name="object 149"/>
          <p:cNvSpPr txBox="1"/>
          <p:nvPr/>
        </p:nvSpPr>
        <p:spPr>
          <a:xfrm>
            <a:off x="457535" y="4281552"/>
            <a:ext cx="12395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GERÊNCIA</a:t>
            </a:r>
            <a:r>
              <a:rPr sz="100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FINANCEIRA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50" name="object 150"/>
          <p:cNvGrpSpPr/>
          <p:nvPr/>
        </p:nvGrpSpPr>
        <p:grpSpPr>
          <a:xfrm>
            <a:off x="5218176" y="4670698"/>
            <a:ext cx="2510155" cy="351570"/>
            <a:chOff x="5187888" y="4456327"/>
            <a:chExt cx="2510155" cy="351570"/>
          </a:xfrm>
        </p:grpSpPr>
        <p:sp>
          <p:nvSpPr>
            <p:cNvPr id="151" name="object 151"/>
            <p:cNvSpPr/>
            <p:nvPr/>
          </p:nvSpPr>
          <p:spPr>
            <a:xfrm>
              <a:off x="5509259" y="4456327"/>
              <a:ext cx="1219200" cy="228600"/>
            </a:xfrm>
            <a:custGeom>
              <a:avLst/>
              <a:gdLst/>
              <a:ahLst/>
              <a:cxnLst/>
              <a:rect l="l" t="t" r="r" b="b"/>
              <a:pathLst>
                <a:path w="1219200" h="228600">
                  <a:moveTo>
                    <a:pt x="0" y="228600"/>
                  </a:moveTo>
                  <a:lnTo>
                    <a:pt x="1219199" y="228600"/>
                  </a:lnTo>
                  <a:lnTo>
                    <a:pt x="1219199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187888" y="4729792"/>
              <a:ext cx="2510155" cy="78105"/>
            </a:xfrm>
            <a:custGeom>
              <a:avLst/>
              <a:gdLst/>
              <a:ahLst/>
              <a:cxnLst/>
              <a:rect l="l" t="t" r="r" b="b"/>
              <a:pathLst>
                <a:path w="2510154" h="78104">
                  <a:moveTo>
                    <a:pt x="2510154" y="0"/>
                  </a:moveTo>
                  <a:lnTo>
                    <a:pt x="2508504" y="76200"/>
                  </a:lnTo>
                </a:path>
                <a:path w="2510154" h="78104">
                  <a:moveTo>
                    <a:pt x="0" y="0"/>
                  </a:moveTo>
                  <a:lnTo>
                    <a:pt x="0" y="76200"/>
                  </a:lnTo>
                </a:path>
                <a:path w="2510154" h="78104">
                  <a:moveTo>
                    <a:pt x="535051" y="1524"/>
                  </a:moveTo>
                  <a:lnTo>
                    <a:pt x="531876" y="77724"/>
                  </a:lnTo>
                </a:path>
              </a:pathLst>
            </a:custGeom>
            <a:ln w="12192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257800" y="4724400"/>
              <a:ext cx="1676400" cy="8255"/>
            </a:xfrm>
            <a:custGeom>
              <a:avLst/>
              <a:gdLst/>
              <a:ahLst/>
              <a:cxnLst/>
              <a:rect l="l" t="t" r="r" b="b"/>
              <a:pathLst>
                <a:path w="1676400" h="8254">
                  <a:moveTo>
                    <a:pt x="1676400" y="8000"/>
                  </a:moveTo>
                  <a:lnTo>
                    <a:pt x="0" y="0"/>
                  </a:lnTo>
                </a:path>
              </a:pathLst>
            </a:custGeom>
            <a:ln w="12192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6370319" y="4724400"/>
              <a:ext cx="565785" cy="76200"/>
            </a:xfrm>
            <a:custGeom>
              <a:avLst/>
              <a:gdLst/>
              <a:ahLst/>
              <a:cxnLst/>
              <a:rect l="l" t="t" r="r" b="b"/>
              <a:pathLst>
                <a:path w="565784" h="76200">
                  <a:moveTo>
                    <a:pt x="565530" y="0"/>
                  </a:moveTo>
                  <a:lnTo>
                    <a:pt x="563879" y="76200"/>
                  </a:lnTo>
                </a:path>
                <a:path w="565784" h="76200">
                  <a:moveTo>
                    <a:pt x="1524" y="0"/>
                  </a:moveTo>
                  <a:lnTo>
                    <a:pt x="0" y="76200"/>
                  </a:lnTo>
                </a:path>
              </a:pathLst>
            </a:custGeom>
            <a:ln w="12192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5" name="object 155"/>
          <p:cNvSpPr txBox="1"/>
          <p:nvPr/>
        </p:nvSpPr>
        <p:spPr>
          <a:xfrm>
            <a:off x="5672709" y="4739922"/>
            <a:ext cx="8909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/>
                <a:cs typeface="Calibri"/>
              </a:rPr>
              <a:t>GERENTE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TÉCNICO</a:t>
            </a:r>
            <a:endParaRPr sz="900" dirty="0">
              <a:latin typeface="Calibri"/>
              <a:cs typeface="Calibri"/>
            </a:endParaRPr>
          </a:p>
        </p:txBody>
      </p:sp>
      <p:grpSp>
        <p:nvGrpSpPr>
          <p:cNvPr id="156" name="object 156"/>
          <p:cNvGrpSpPr/>
          <p:nvPr/>
        </p:nvGrpSpPr>
        <p:grpSpPr>
          <a:xfrm>
            <a:off x="7327453" y="4548765"/>
            <a:ext cx="1343025" cy="495300"/>
            <a:chOff x="7375969" y="4312030"/>
            <a:chExt cx="1343025" cy="495300"/>
          </a:xfrm>
        </p:grpSpPr>
        <p:sp>
          <p:nvSpPr>
            <p:cNvPr id="157" name="object 157"/>
            <p:cNvSpPr/>
            <p:nvPr/>
          </p:nvSpPr>
          <p:spPr>
            <a:xfrm>
              <a:off x="7766303" y="4724400"/>
              <a:ext cx="533400" cy="0"/>
            </a:xfrm>
            <a:custGeom>
              <a:avLst/>
              <a:gdLst/>
              <a:ahLst/>
              <a:cxnLst/>
              <a:rect l="l" t="t" r="r" b="b"/>
              <a:pathLst>
                <a:path w="533400">
                  <a:moveTo>
                    <a:pt x="533400" y="0"/>
                  </a:moveTo>
                  <a:lnTo>
                    <a:pt x="0" y="0"/>
                  </a:lnTo>
                </a:path>
              </a:pathLst>
            </a:custGeom>
            <a:ln w="12192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8071929" y="4661915"/>
              <a:ext cx="0" cy="68580"/>
            </a:xfrm>
            <a:custGeom>
              <a:avLst/>
              <a:gdLst/>
              <a:ahLst/>
              <a:cxnLst/>
              <a:rect l="l" t="t" r="r" b="b"/>
              <a:pathLst>
                <a:path h="68579">
                  <a:moveTo>
                    <a:pt x="0" y="0"/>
                  </a:moveTo>
                  <a:lnTo>
                    <a:pt x="0" y="68579"/>
                  </a:lnTo>
                </a:path>
              </a:pathLst>
            </a:custGeom>
            <a:ln w="13843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8071929" y="4319015"/>
              <a:ext cx="0" cy="76200"/>
            </a:xfrm>
            <a:custGeom>
              <a:avLst/>
              <a:gdLst/>
              <a:ahLst/>
              <a:cxnLst/>
              <a:rect l="l" t="t" r="r" b="b"/>
              <a:pathLst>
                <a:path h="76200">
                  <a:moveTo>
                    <a:pt x="0" y="0"/>
                  </a:moveTo>
                  <a:lnTo>
                    <a:pt x="0" y="76199"/>
                  </a:lnTo>
                </a:path>
              </a:pathLst>
            </a:custGeom>
            <a:ln w="13843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8299703" y="4724400"/>
              <a:ext cx="1905" cy="76200"/>
            </a:xfrm>
            <a:custGeom>
              <a:avLst/>
              <a:gdLst/>
              <a:ahLst/>
              <a:cxnLst/>
              <a:rect l="l" t="t" r="r" b="b"/>
              <a:pathLst>
                <a:path w="1904" h="76200">
                  <a:moveTo>
                    <a:pt x="1650" y="0"/>
                  </a:moveTo>
                  <a:lnTo>
                    <a:pt x="0" y="76200"/>
                  </a:lnTo>
                </a:path>
              </a:pathLst>
            </a:custGeom>
            <a:ln w="12192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7380731" y="4395215"/>
              <a:ext cx="1333500" cy="266700"/>
            </a:xfrm>
            <a:custGeom>
              <a:avLst/>
              <a:gdLst/>
              <a:ahLst/>
              <a:cxnLst/>
              <a:rect l="l" t="t" r="r" b="b"/>
              <a:pathLst>
                <a:path w="1333500" h="266700">
                  <a:moveTo>
                    <a:pt x="0" y="266699"/>
                  </a:moveTo>
                  <a:lnTo>
                    <a:pt x="1333500" y="266699"/>
                  </a:lnTo>
                  <a:lnTo>
                    <a:pt x="1333500" y="0"/>
                  </a:lnTo>
                  <a:lnTo>
                    <a:pt x="0" y="0"/>
                  </a:lnTo>
                  <a:lnTo>
                    <a:pt x="0" y="266699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2" name="object 162"/>
          <p:cNvSpPr txBox="1"/>
          <p:nvPr/>
        </p:nvSpPr>
        <p:spPr>
          <a:xfrm>
            <a:off x="7454137" y="4682804"/>
            <a:ext cx="12877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/>
                <a:cs typeface="Calibri"/>
              </a:rPr>
              <a:t>GERENTE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FISCALIZAÇÃO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7357999" y="4110034"/>
            <a:ext cx="1447800" cy="457200"/>
          </a:xfrm>
          <a:custGeom>
            <a:avLst/>
            <a:gdLst/>
            <a:ahLst/>
            <a:cxnLst/>
            <a:rect l="l" t="t" r="r" b="b"/>
            <a:pathLst>
              <a:path w="1447800" h="457200">
                <a:moveTo>
                  <a:pt x="1447800" y="0"/>
                </a:moveTo>
                <a:lnTo>
                  <a:pt x="0" y="0"/>
                </a:lnTo>
                <a:lnTo>
                  <a:pt x="0" y="457199"/>
                </a:lnTo>
                <a:lnTo>
                  <a:pt x="1447800" y="457199"/>
                </a:lnTo>
                <a:lnTo>
                  <a:pt x="1447800" y="0"/>
                </a:lnTo>
                <a:close/>
              </a:path>
            </a:pathLst>
          </a:custGeom>
          <a:solidFill>
            <a:srgbClr val="2F6E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7706487" y="4167439"/>
            <a:ext cx="755650" cy="31496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indent="16510">
              <a:lnSpc>
                <a:spcPts val="1080"/>
              </a:lnSpc>
              <a:spcBef>
                <a:spcPts val="229"/>
              </a:spcBef>
            </a:pP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GERÊNCIA</a:t>
            </a:r>
            <a:r>
              <a:rPr sz="10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FISCALIZAÇÃO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65" name="object 165"/>
          <p:cNvGrpSpPr/>
          <p:nvPr/>
        </p:nvGrpSpPr>
        <p:grpSpPr>
          <a:xfrm>
            <a:off x="2728468" y="4024793"/>
            <a:ext cx="1447800" cy="598170"/>
            <a:chOff x="2743200" y="3721353"/>
            <a:chExt cx="1447800" cy="598170"/>
          </a:xfrm>
        </p:grpSpPr>
        <p:sp>
          <p:nvSpPr>
            <p:cNvPr id="166" name="object 166"/>
            <p:cNvSpPr/>
            <p:nvPr/>
          </p:nvSpPr>
          <p:spPr>
            <a:xfrm>
              <a:off x="3419855" y="3727703"/>
              <a:ext cx="0" cy="134620"/>
            </a:xfrm>
            <a:custGeom>
              <a:avLst/>
              <a:gdLst/>
              <a:ahLst/>
              <a:cxnLst/>
              <a:rect l="l" t="t" r="r" b="b"/>
              <a:pathLst>
                <a:path h="134620">
                  <a:moveTo>
                    <a:pt x="0" y="0"/>
                  </a:moveTo>
                  <a:lnTo>
                    <a:pt x="0" y="134112"/>
                  </a:lnTo>
                </a:path>
              </a:pathLst>
            </a:custGeom>
            <a:ln w="12192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2743200" y="3861815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447800" y="457199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2F6E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8" name="object 168"/>
          <p:cNvSpPr txBox="1"/>
          <p:nvPr/>
        </p:nvSpPr>
        <p:spPr>
          <a:xfrm>
            <a:off x="2988119" y="4209541"/>
            <a:ext cx="929640" cy="31496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indent="187325">
              <a:lnSpc>
                <a:spcPts val="1080"/>
              </a:lnSpc>
              <a:spcBef>
                <a:spcPts val="229"/>
              </a:spcBef>
            </a:pP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GERÊNCIA ADMINISTRATIVA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5476302" y="4102471"/>
            <a:ext cx="1447800" cy="457200"/>
          </a:xfrm>
          <a:custGeom>
            <a:avLst/>
            <a:gdLst/>
            <a:ahLst/>
            <a:cxnLst/>
            <a:rect l="l" t="t" r="r" b="b"/>
            <a:pathLst>
              <a:path w="1447800" h="457200">
                <a:moveTo>
                  <a:pt x="1447799" y="0"/>
                </a:moveTo>
                <a:lnTo>
                  <a:pt x="0" y="0"/>
                </a:lnTo>
                <a:lnTo>
                  <a:pt x="0" y="457200"/>
                </a:lnTo>
                <a:lnTo>
                  <a:pt x="1447799" y="457200"/>
                </a:lnTo>
                <a:lnTo>
                  <a:pt x="1447799" y="0"/>
                </a:lnTo>
                <a:close/>
              </a:path>
            </a:pathLst>
          </a:custGeom>
          <a:solidFill>
            <a:srgbClr val="2F6E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 txBox="1"/>
          <p:nvPr/>
        </p:nvSpPr>
        <p:spPr>
          <a:xfrm>
            <a:off x="5700015" y="4308593"/>
            <a:ext cx="102679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GERÊNCIA</a:t>
            </a:r>
            <a:r>
              <a:rPr sz="1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TÉCNICA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527269" y="4696397"/>
            <a:ext cx="1068705" cy="228600"/>
          </a:xfrm>
          <a:custGeom>
            <a:avLst/>
            <a:gdLst/>
            <a:ahLst/>
            <a:cxnLst/>
            <a:rect l="l" t="t" r="r" b="b"/>
            <a:pathLst>
              <a:path w="1068705" h="228600">
                <a:moveTo>
                  <a:pt x="0" y="228599"/>
                </a:moveTo>
                <a:lnTo>
                  <a:pt x="1068324" y="228599"/>
                </a:lnTo>
                <a:lnTo>
                  <a:pt x="1068324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 txBox="1"/>
          <p:nvPr/>
        </p:nvSpPr>
        <p:spPr>
          <a:xfrm>
            <a:off x="549160" y="4732287"/>
            <a:ext cx="10560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/>
                <a:cs typeface="Calibri"/>
              </a:rPr>
              <a:t>GERENTE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FINANCEIRO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336428" y="5094352"/>
            <a:ext cx="457200" cy="304800"/>
          </a:xfrm>
          <a:custGeom>
            <a:avLst/>
            <a:gdLst/>
            <a:ahLst/>
            <a:cxnLst/>
            <a:rect l="l" t="t" r="r" b="b"/>
            <a:pathLst>
              <a:path w="457200" h="304800">
                <a:moveTo>
                  <a:pt x="457200" y="0"/>
                </a:moveTo>
                <a:lnTo>
                  <a:pt x="0" y="0"/>
                </a:lnTo>
                <a:lnTo>
                  <a:pt x="0" y="304800"/>
                </a:lnTo>
                <a:lnTo>
                  <a:pt x="457200" y="304800"/>
                </a:lnTo>
                <a:lnTo>
                  <a:pt x="457200" y="0"/>
                </a:lnTo>
                <a:close/>
              </a:path>
            </a:pathLst>
          </a:custGeom>
          <a:solidFill>
            <a:srgbClr val="2F6E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 txBox="1"/>
          <p:nvPr/>
        </p:nvSpPr>
        <p:spPr>
          <a:xfrm>
            <a:off x="356646" y="5119701"/>
            <a:ext cx="415290" cy="24066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065" marR="5080" algn="ctr">
              <a:lnSpc>
                <a:spcPct val="90300"/>
              </a:lnSpc>
              <a:spcBef>
                <a:spcPts val="165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NÚCLEO</a:t>
            </a:r>
            <a:r>
              <a:rPr sz="5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2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ORÇAMENTO</a:t>
            </a:r>
            <a:r>
              <a:rPr sz="5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5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FINANÇAS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6868668" y="1900427"/>
            <a:ext cx="1442720" cy="152400"/>
          </a:xfrm>
          <a:prstGeom prst="rect">
            <a:avLst/>
          </a:prstGeom>
          <a:solidFill>
            <a:srgbClr val="375F92"/>
          </a:solidFill>
          <a:ln w="9144">
            <a:solidFill>
              <a:srgbClr val="A6A6A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2069">
              <a:lnSpc>
                <a:spcPts val="865"/>
              </a:lnSpc>
            </a:pP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01</a:t>
            </a:r>
            <a:r>
              <a:rPr sz="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Calibri"/>
                <a:cs typeface="Calibri"/>
              </a:rPr>
              <a:t>AUDITOR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33044" y="2167127"/>
            <a:ext cx="1447800" cy="152400"/>
          </a:xfrm>
          <a:prstGeom prst="rect">
            <a:avLst/>
          </a:prstGeom>
          <a:solidFill>
            <a:srgbClr val="375F92"/>
          </a:solidFill>
          <a:ln w="9144">
            <a:solidFill>
              <a:srgbClr val="A6A6A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80059">
              <a:lnSpc>
                <a:spcPts val="865"/>
              </a:lnSpc>
            </a:pP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01</a:t>
            </a:r>
            <a:r>
              <a:rPr sz="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CHEFE</a:t>
            </a:r>
            <a:r>
              <a:rPr sz="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Calibri"/>
                <a:cs typeface="Calibri"/>
              </a:rPr>
              <a:t>GABINETE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177" name="object 177"/>
          <p:cNvGrpSpPr/>
          <p:nvPr/>
        </p:nvGrpSpPr>
        <p:grpSpPr>
          <a:xfrm>
            <a:off x="728281" y="2634805"/>
            <a:ext cx="1457325" cy="161925"/>
            <a:chOff x="728281" y="2634805"/>
            <a:chExt cx="1457325" cy="161925"/>
          </a:xfrm>
        </p:grpSpPr>
        <p:sp>
          <p:nvSpPr>
            <p:cNvPr id="178" name="object 178"/>
            <p:cNvSpPr/>
            <p:nvPr/>
          </p:nvSpPr>
          <p:spPr>
            <a:xfrm>
              <a:off x="733044" y="2639567"/>
              <a:ext cx="1447800" cy="152400"/>
            </a:xfrm>
            <a:custGeom>
              <a:avLst/>
              <a:gdLst/>
              <a:ahLst/>
              <a:cxnLst/>
              <a:rect l="l" t="t" r="r" b="b"/>
              <a:pathLst>
                <a:path w="1447800" h="152400">
                  <a:moveTo>
                    <a:pt x="1447800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1447800" y="15240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733044" y="2639567"/>
              <a:ext cx="1447800" cy="152400"/>
            </a:xfrm>
            <a:custGeom>
              <a:avLst/>
              <a:gdLst/>
              <a:ahLst/>
              <a:cxnLst/>
              <a:rect l="l" t="t" r="r" b="b"/>
              <a:pathLst>
                <a:path w="1447800" h="152400">
                  <a:moveTo>
                    <a:pt x="0" y="152400"/>
                  </a:moveTo>
                  <a:lnTo>
                    <a:pt x="1447800" y="152400"/>
                  </a:lnTo>
                  <a:lnTo>
                    <a:pt x="1447800" y="0"/>
                  </a:lnTo>
                  <a:lnTo>
                    <a:pt x="0" y="0"/>
                  </a:lnTo>
                  <a:lnTo>
                    <a:pt x="0" y="152400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0" name="object 180"/>
          <p:cNvSpPr txBox="1"/>
          <p:nvPr/>
        </p:nvSpPr>
        <p:spPr>
          <a:xfrm>
            <a:off x="827024" y="2615311"/>
            <a:ext cx="135953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01</a:t>
            </a:r>
            <a:r>
              <a:rPr sz="800" spc="-10" dirty="0">
                <a:solidFill>
                  <a:srgbClr val="FFFFFF"/>
                </a:solidFill>
                <a:latin typeface="Calibri"/>
                <a:cs typeface="Calibri"/>
              </a:rPr>
              <a:t> SECRETÁRIO</a:t>
            </a:r>
            <a:r>
              <a:rPr sz="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GERAL DA</a:t>
            </a:r>
            <a:r>
              <a:rPr sz="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Calibri"/>
                <a:cs typeface="Calibri"/>
              </a:rPr>
              <a:t>MESA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181" name="object 181"/>
          <p:cNvGrpSpPr/>
          <p:nvPr/>
        </p:nvGrpSpPr>
        <p:grpSpPr>
          <a:xfrm>
            <a:off x="1334833" y="2808541"/>
            <a:ext cx="847725" cy="140970"/>
            <a:chOff x="1334833" y="2808541"/>
            <a:chExt cx="847725" cy="140970"/>
          </a:xfrm>
        </p:grpSpPr>
        <p:sp>
          <p:nvSpPr>
            <p:cNvPr id="182" name="object 182"/>
            <p:cNvSpPr/>
            <p:nvPr/>
          </p:nvSpPr>
          <p:spPr>
            <a:xfrm>
              <a:off x="1339596" y="2813304"/>
              <a:ext cx="838200" cy="131445"/>
            </a:xfrm>
            <a:custGeom>
              <a:avLst/>
              <a:gdLst/>
              <a:ahLst/>
              <a:cxnLst/>
              <a:rect l="l" t="t" r="r" b="b"/>
              <a:pathLst>
                <a:path w="838200" h="131444">
                  <a:moveTo>
                    <a:pt x="838200" y="0"/>
                  </a:moveTo>
                  <a:lnTo>
                    <a:pt x="0" y="0"/>
                  </a:lnTo>
                  <a:lnTo>
                    <a:pt x="0" y="131063"/>
                  </a:lnTo>
                  <a:lnTo>
                    <a:pt x="838200" y="131063"/>
                  </a:lnTo>
                  <a:lnTo>
                    <a:pt x="83820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1339596" y="2813304"/>
              <a:ext cx="838200" cy="131445"/>
            </a:xfrm>
            <a:custGeom>
              <a:avLst/>
              <a:gdLst/>
              <a:ahLst/>
              <a:cxnLst/>
              <a:rect l="l" t="t" r="r" b="b"/>
              <a:pathLst>
                <a:path w="838200" h="131444">
                  <a:moveTo>
                    <a:pt x="0" y="131063"/>
                  </a:moveTo>
                  <a:lnTo>
                    <a:pt x="838200" y="131063"/>
                  </a:lnTo>
                  <a:lnTo>
                    <a:pt x="838200" y="0"/>
                  </a:lnTo>
                  <a:lnTo>
                    <a:pt x="0" y="0"/>
                  </a:lnTo>
                  <a:lnTo>
                    <a:pt x="0" y="131063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4" name="object 184"/>
          <p:cNvSpPr txBox="1"/>
          <p:nvPr/>
        </p:nvSpPr>
        <p:spPr>
          <a:xfrm>
            <a:off x="1475931" y="2792348"/>
            <a:ext cx="654050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01</a:t>
            </a:r>
            <a:r>
              <a:rPr sz="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Calibri"/>
                <a:cs typeface="Calibri"/>
              </a:rPr>
              <a:t>ESTAGIÁRIO</a:t>
            </a:r>
            <a:endParaRPr sz="800" dirty="0">
              <a:latin typeface="Calibri"/>
              <a:cs typeface="Calibri"/>
            </a:endParaRPr>
          </a:p>
        </p:txBody>
      </p:sp>
      <p:grpSp>
        <p:nvGrpSpPr>
          <p:cNvPr id="185" name="object 185"/>
          <p:cNvGrpSpPr/>
          <p:nvPr/>
        </p:nvGrpSpPr>
        <p:grpSpPr>
          <a:xfrm>
            <a:off x="5201157" y="1181353"/>
            <a:ext cx="3948490" cy="3343719"/>
            <a:chOff x="5055302" y="164910"/>
            <a:chExt cx="3948490" cy="3343719"/>
          </a:xfrm>
        </p:grpSpPr>
        <p:pic>
          <p:nvPicPr>
            <p:cNvPr id="186" name="object 18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67600" y="164910"/>
              <a:ext cx="1536192" cy="446213"/>
            </a:xfrm>
            <a:prstGeom prst="rect">
              <a:avLst/>
            </a:prstGeom>
          </p:spPr>
        </p:pic>
        <p:sp>
          <p:nvSpPr>
            <p:cNvPr id="187" name="object 187"/>
            <p:cNvSpPr/>
            <p:nvPr/>
          </p:nvSpPr>
          <p:spPr>
            <a:xfrm>
              <a:off x="5338572" y="3499104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0" y="4572"/>
                  </a:moveTo>
                  <a:lnTo>
                    <a:pt x="1339" y="1339"/>
                  </a:lnTo>
                  <a:lnTo>
                    <a:pt x="4572" y="0"/>
                  </a:lnTo>
                  <a:lnTo>
                    <a:pt x="7804" y="1339"/>
                  </a:lnTo>
                  <a:lnTo>
                    <a:pt x="9144" y="4572"/>
                  </a:lnTo>
                  <a:lnTo>
                    <a:pt x="7804" y="7804"/>
                  </a:lnTo>
                  <a:lnTo>
                    <a:pt x="4572" y="9144"/>
                  </a:lnTo>
                  <a:lnTo>
                    <a:pt x="1339" y="7804"/>
                  </a:lnTo>
                  <a:lnTo>
                    <a:pt x="0" y="4572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5263895" y="2433827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0" y="4572"/>
                  </a:moveTo>
                  <a:lnTo>
                    <a:pt x="1339" y="1339"/>
                  </a:lnTo>
                  <a:lnTo>
                    <a:pt x="4572" y="0"/>
                  </a:lnTo>
                  <a:lnTo>
                    <a:pt x="7804" y="1339"/>
                  </a:lnTo>
                  <a:lnTo>
                    <a:pt x="9144" y="4572"/>
                  </a:lnTo>
                  <a:lnTo>
                    <a:pt x="7804" y="7804"/>
                  </a:lnTo>
                  <a:lnTo>
                    <a:pt x="4572" y="9144"/>
                  </a:lnTo>
                  <a:lnTo>
                    <a:pt x="1339" y="7804"/>
                  </a:lnTo>
                  <a:lnTo>
                    <a:pt x="0" y="4572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5055302" y="973774"/>
              <a:ext cx="304800" cy="1009650"/>
            </a:xfrm>
            <a:custGeom>
              <a:avLst/>
              <a:gdLst/>
              <a:ahLst/>
              <a:cxnLst/>
              <a:rect l="l" t="t" r="r" b="b"/>
              <a:pathLst>
                <a:path w="304800" h="1009650">
                  <a:moveTo>
                    <a:pt x="304800" y="1650"/>
                  </a:moveTo>
                  <a:lnTo>
                    <a:pt x="0" y="0"/>
                  </a:lnTo>
                </a:path>
                <a:path w="304800" h="1009650">
                  <a:moveTo>
                    <a:pt x="16764" y="0"/>
                  </a:moveTo>
                  <a:lnTo>
                    <a:pt x="16764" y="1009650"/>
                  </a:lnTo>
                </a:path>
              </a:pathLst>
            </a:custGeom>
            <a:ln w="12192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2" name="object 192"/>
          <p:cNvSpPr txBox="1"/>
          <p:nvPr/>
        </p:nvSpPr>
        <p:spPr>
          <a:xfrm>
            <a:off x="3524314" y="5394959"/>
            <a:ext cx="419734" cy="897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01</a:t>
            </a:r>
            <a:r>
              <a:rPr sz="5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 smtClean="0">
                <a:solidFill>
                  <a:srgbClr val="FFFFFF"/>
                </a:solidFill>
                <a:latin typeface="Calibri"/>
                <a:cs typeface="Calibri"/>
              </a:rPr>
              <a:t>ESTÁRIO</a:t>
            </a:r>
            <a:endParaRPr sz="500" dirty="0">
              <a:latin typeface="Calibri"/>
              <a:cs typeface="Calibri"/>
            </a:endParaRPr>
          </a:p>
        </p:txBody>
      </p:sp>
      <p:grpSp>
        <p:nvGrpSpPr>
          <p:cNvPr id="193" name="object 193"/>
          <p:cNvGrpSpPr/>
          <p:nvPr/>
        </p:nvGrpSpPr>
        <p:grpSpPr>
          <a:xfrm>
            <a:off x="2672969" y="5802438"/>
            <a:ext cx="502284" cy="123825"/>
            <a:chOff x="2688145" y="5512117"/>
            <a:chExt cx="502284" cy="123825"/>
          </a:xfrm>
        </p:grpSpPr>
        <p:sp>
          <p:nvSpPr>
            <p:cNvPr id="194" name="object 194"/>
            <p:cNvSpPr/>
            <p:nvPr/>
          </p:nvSpPr>
          <p:spPr>
            <a:xfrm>
              <a:off x="2692907" y="5516879"/>
              <a:ext cx="492759" cy="114300"/>
            </a:xfrm>
            <a:custGeom>
              <a:avLst/>
              <a:gdLst/>
              <a:ahLst/>
              <a:cxnLst/>
              <a:rect l="l" t="t" r="r" b="b"/>
              <a:pathLst>
                <a:path w="492760" h="114300">
                  <a:moveTo>
                    <a:pt x="492251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492251" y="114300"/>
                  </a:lnTo>
                  <a:lnTo>
                    <a:pt x="492251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2692907" y="5516879"/>
              <a:ext cx="492759" cy="114300"/>
            </a:xfrm>
            <a:custGeom>
              <a:avLst/>
              <a:gdLst/>
              <a:ahLst/>
              <a:cxnLst/>
              <a:rect l="l" t="t" r="r" b="b"/>
              <a:pathLst>
                <a:path w="492760" h="114300">
                  <a:moveTo>
                    <a:pt x="0" y="114300"/>
                  </a:moveTo>
                  <a:lnTo>
                    <a:pt x="492251" y="114300"/>
                  </a:lnTo>
                  <a:lnTo>
                    <a:pt x="492251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6" name="object 196"/>
          <p:cNvSpPr txBox="1"/>
          <p:nvPr/>
        </p:nvSpPr>
        <p:spPr>
          <a:xfrm>
            <a:off x="2714688" y="5790182"/>
            <a:ext cx="419734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01</a:t>
            </a:r>
            <a:r>
              <a:rPr sz="5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ESTAGIÁRIO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197" name="object 197"/>
          <p:cNvGrpSpPr/>
          <p:nvPr/>
        </p:nvGrpSpPr>
        <p:grpSpPr>
          <a:xfrm>
            <a:off x="846777" y="5781485"/>
            <a:ext cx="502284" cy="123825"/>
            <a:chOff x="836485" y="5487733"/>
            <a:chExt cx="502284" cy="123825"/>
          </a:xfrm>
        </p:grpSpPr>
        <p:sp>
          <p:nvSpPr>
            <p:cNvPr id="198" name="object 198"/>
            <p:cNvSpPr/>
            <p:nvPr/>
          </p:nvSpPr>
          <p:spPr>
            <a:xfrm>
              <a:off x="841247" y="5492496"/>
              <a:ext cx="492759" cy="114300"/>
            </a:xfrm>
            <a:custGeom>
              <a:avLst/>
              <a:gdLst/>
              <a:ahLst/>
              <a:cxnLst/>
              <a:rect l="l" t="t" r="r" b="b"/>
              <a:pathLst>
                <a:path w="492759" h="114300">
                  <a:moveTo>
                    <a:pt x="492252" y="0"/>
                  </a:moveTo>
                  <a:lnTo>
                    <a:pt x="0" y="0"/>
                  </a:lnTo>
                  <a:lnTo>
                    <a:pt x="0" y="114299"/>
                  </a:lnTo>
                  <a:lnTo>
                    <a:pt x="492252" y="114299"/>
                  </a:lnTo>
                  <a:lnTo>
                    <a:pt x="49225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841247" y="5492496"/>
              <a:ext cx="492759" cy="114300"/>
            </a:xfrm>
            <a:custGeom>
              <a:avLst/>
              <a:gdLst/>
              <a:ahLst/>
              <a:cxnLst/>
              <a:rect l="l" t="t" r="r" b="b"/>
              <a:pathLst>
                <a:path w="492759" h="114300">
                  <a:moveTo>
                    <a:pt x="0" y="114299"/>
                  </a:moveTo>
                  <a:lnTo>
                    <a:pt x="492252" y="114299"/>
                  </a:lnTo>
                  <a:lnTo>
                    <a:pt x="492252" y="0"/>
                  </a:lnTo>
                  <a:lnTo>
                    <a:pt x="0" y="0"/>
                  </a:lnTo>
                  <a:lnTo>
                    <a:pt x="0" y="114299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0" name="object 200"/>
          <p:cNvSpPr txBox="1"/>
          <p:nvPr/>
        </p:nvSpPr>
        <p:spPr>
          <a:xfrm>
            <a:off x="888827" y="5769865"/>
            <a:ext cx="419734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01</a:t>
            </a:r>
            <a:r>
              <a:rPr sz="5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ESTAGIÁRIO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201" name="object 201"/>
          <p:cNvGrpSpPr/>
          <p:nvPr/>
        </p:nvGrpSpPr>
        <p:grpSpPr>
          <a:xfrm>
            <a:off x="313377" y="6003989"/>
            <a:ext cx="502284" cy="123825"/>
            <a:chOff x="303085" y="5710237"/>
            <a:chExt cx="502284" cy="123825"/>
          </a:xfrm>
        </p:grpSpPr>
        <p:sp>
          <p:nvSpPr>
            <p:cNvPr id="202" name="object 202"/>
            <p:cNvSpPr/>
            <p:nvPr/>
          </p:nvSpPr>
          <p:spPr>
            <a:xfrm>
              <a:off x="307847" y="5715000"/>
              <a:ext cx="492759" cy="114300"/>
            </a:xfrm>
            <a:custGeom>
              <a:avLst/>
              <a:gdLst/>
              <a:ahLst/>
              <a:cxnLst/>
              <a:rect l="l" t="t" r="r" b="b"/>
              <a:pathLst>
                <a:path w="492759" h="114300">
                  <a:moveTo>
                    <a:pt x="492252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492252" y="114300"/>
                  </a:lnTo>
                  <a:lnTo>
                    <a:pt x="49225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307847" y="5715000"/>
              <a:ext cx="492759" cy="114300"/>
            </a:xfrm>
            <a:custGeom>
              <a:avLst/>
              <a:gdLst/>
              <a:ahLst/>
              <a:cxnLst/>
              <a:rect l="l" t="t" r="r" b="b"/>
              <a:pathLst>
                <a:path w="492759" h="114300">
                  <a:moveTo>
                    <a:pt x="0" y="114300"/>
                  </a:moveTo>
                  <a:lnTo>
                    <a:pt x="492252" y="114300"/>
                  </a:lnTo>
                  <a:lnTo>
                    <a:pt x="492252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4" name="object 204"/>
          <p:cNvSpPr txBox="1"/>
          <p:nvPr/>
        </p:nvSpPr>
        <p:spPr>
          <a:xfrm>
            <a:off x="355427" y="5992394"/>
            <a:ext cx="419734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01</a:t>
            </a:r>
            <a:r>
              <a:rPr sz="5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ESTAGIÁRIO</a:t>
            </a:r>
            <a:endParaRPr sz="500">
              <a:latin typeface="Calibri"/>
              <a:cs typeface="Calibri"/>
            </a:endParaRPr>
          </a:p>
        </p:txBody>
      </p:sp>
      <p:grpSp>
        <p:nvGrpSpPr>
          <p:cNvPr id="205" name="object 205"/>
          <p:cNvGrpSpPr/>
          <p:nvPr/>
        </p:nvGrpSpPr>
        <p:grpSpPr>
          <a:xfrm>
            <a:off x="5882195" y="5327137"/>
            <a:ext cx="876935" cy="140970"/>
            <a:chOff x="5897689" y="5106733"/>
            <a:chExt cx="876935" cy="140970"/>
          </a:xfrm>
        </p:grpSpPr>
        <p:sp>
          <p:nvSpPr>
            <p:cNvPr id="206" name="object 206"/>
            <p:cNvSpPr/>
            <p:nvPr/>
          </p:nvSpPr>
          <p:spPr>
            <a:xfrm>
              <a:off x="5902452" y="5111496"/>
              <a:ext cx="867410" cy="131445"/>
            </a:xfrm>
            <a:custGeom>
              <a:avLst/>
              <a:gdLst/>
              <a:ahLst/>
              <a:cxnLst/>
              <a:rect l="l" t="t" r="r" b="b"/>
              <a:pathLst>
                <a:path w="867409" h="131445">
                  <a:moveTo>
                    <a:pt x="867155" y="0"/>
                  </a:moveTo>
                  <a:lnTo>
                    <a:pt x="0" y="0"/>
                  </a:lnTo>
                  <a:lnTo>
                    <a:pt x="0" y="131063"/>
                  </a:lnTo>
                  <a:lnTo>
                    <a:pt x="867155" y="131063"/>
                  </a:lnTo>
                  <a:lnTo>
                    <a:pt x="867155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5902452" y="5111496"/>
              <a:ext cx="867410" cy="131445"/>
            </a:xfrm>
            <a:custGeom>
              <a:avLst/>
              <a:gdLst/>
              <a:ahLst/>
              <a:cxnLst/>
              <a:rect l="l" t="t" r="r" b="b"/>
              <a:pathLst>
                <a:path w="867409" h="131445">
                  <a:moveTo>
                    <a:pt x="0" y="131063"/>
                  </a:moveTo>
                  <a:lnTo>
                    <a:pt x="867155" y="131063"/>
                  </a:lnTo>
                  <a:lnTo>
                    <a:pt x="867155" y="0"/>
                  </a:lnTo>
                  <a:lnTo>
                    <a:pt x="0" y="0"/>
                  </a:lnTo>
                  <a:lnTo>
                    <a:pt x="0" y="131063"/>
                  </a:lnTo>
                  <a:close/>
                </a:path>
              </a:pathLst>
            </a:custGeom>
            <a:ln w="9143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8" name="object 208"/>
          <p:cNvSpPr txBox="1"/>
          <p:nvPr/>
        </p:nvSpPr>
        <p:spPr>
          <a:xfrm>
            <a:off x="6110732" y="5315517"/>
            <a:ext cx="419734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solidFill>
                  <a:srgbClr val="FFFFFF"/>
                </a:solidFill>
                <a:latin typeface="Calibri"/>
                <a:cs typeface="Calibri"/>
              </a:rPr>
              <a:t>01</a:t>
            </a:r>
            <a:r>
              <a:rPr sz="5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Calibri"/>
                <a:cs typeface="Calibri"/>
              </a:rPr>
              <a:t>ESTAGIÁRIO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3749040" y="2779776"/>
            <a:ext cx="304800" cy="1905"/>
          </a:xfrm>
          <a:custGeom>
            <a:avLst/>
            <a:gdLst/>
            <a:ahLst/>
            <a:cxnLst/>
            <a:rect l="l" t="t" r="r" b="b"/>
            <a:pathLst>
              <a:path w="304800" h="1905">
                <a:moveTo>
                  <a:pt x="304800" y="1524"/>
                </a:moveTo>
                <a:lnTo>
                  <a:pt x="0" y="0"/>
                </a:lnTo>
              </a:path>
            </a:pathLst>
          </a:custGeom>
          <a:ln w="12192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2337816" y="1842516"/>
            <a:ext cx="1386840" cy="218440"/>
          </a:xfrm>
          <a:prstGeom prst="rect">
            <a:avLst/>
          </a:prstGeom>
          <a:solidFill>
            <a:srgbClr val="2F6E6A"/>
          </a:solidFill>
        </p:spPr>
        <p:txBody>
          <a:bodyPr vert="horz" wrap="square" lIns="0" tIns="0" rIns="0" bIns="0" rtlCol="0">
            <a:spAutoFit/>
          </a:bodyPr>
          <a:lstStyle/>
          <a:p>
            <a:pPr marL="128905">
              <a:lnSpc>
                <a:spcPts val="1080"/>
              </a:lnSpc>
            </a:pP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ASSESSORIA</a:t>
            </a:r>
            <a:r>
              <a:rPr sz="10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ESPECIAL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729995" y="1848611"/>
            <a:ext cx="1447800" cy="152400"/>
          </a:xfrm>
          <a:prstGeom prst="rect">
            <a:avLst/>
          </a:prstGeom>
          <a:solidFill>
            <a:srgbClr val="375F92"/>
          </a:solidFill>
          <a:ln w="9144">
            <a:solidFill>
              <a:srgbClr val="A6A6A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99160">
              <a:lnSpc>
                <a:spcPts val="860"/>
              </a:lnSpc>
            </a:pP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01</a:t>
            </a:r>
            <a:r>
              <a:rPr sz="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Calibri"/>
                <a:cs typeface="Calibri"/>
              </a:rPr>
              <a:t>ASSESSOR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212" name="object 212"/>
          <p:cNvGrpSpPr/>
          <p:nvPr/>
        </p:nvGrpSpPr>
        <p:grpSpPr>
          <a:xfrm>
            <a:off x="3718305" y="1932177"/>
            <a:ext cx="3079115" cy="663575"/>
            <a:chOff x="3718305" y="1932177"/>
            <a:chExt cx="3079115" cy="663575"/>
          </a:xfrm>
        </p:grpSpPr>
        <p:sp>
          <p:nvSpPr>
            <p:cNvPr id="213" name="object 213"/>
            <p:cNvSpPr/>
            <p:nvPr/>
          </p:nvSpPr>
          <p:spPr>
            <a:xfrm>
              <a:off x="3724655" y="1938527"/>
              <a:ext cx="342900" cy="0"/>
            </a:xfrm>
            <a:custGeom>
              <a:avLst/>
              <a:gdLst/>
              <a:ahLst/>
              <a:cxnLst/>
              <a:rect l="l" t="t" r="r" b="b"/>
              <a:pathLst>
                <a:path w="342900">
                  <a:moveTo>
                    <a:pt x="342900" y="0"/>
                  </a:moveTo>
                  <a:lnTo>
                    <a:pt x="0" y="0"/>
                  </a:lnTo>
                </a:path>
              </a:pathLst>
            </a:custGeom>
            <a:ln w="12192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5501639" y="2346959"/>
              <a:ext cx="1295400" cy="248920"/>
            </a:xfrm>
            <a:custGeom>
              <a:avLst/>
              <a:gdLst/>
              <a:ahLst/>
              <a:cxnLst/>
              <a:rect l="l" t="t" r="r" b="b"/>
              <a:pathLst>
                <a:path w="1295400" h="248919">
                  <a:moveTo>
                    <a:pt x="1295400" y="0"/>
                  </a:moveTo>
                  <a:lnTo>
                    <a:pt x="0" y="0"/>
                  </a:lnTo>
                  <a:lnTo>
                    <a:pt x="0" y="248412"/>
                  </a:lnTo>
                  <a:lnTo>
                    <a:pt x="1295400" y="248412"/>
                  </a:lnTo>
                  <a:lnTo>
                    <a:pt x="1295400" y="0"/>
                  </a:lnTo>
                  <a:close/>
                </a:path>
              </a:pathLst>
            </a:custGeom>
            <a:solidFill>
              <a:srgbClr val="2F6E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5" name="object 215"/>
          <p:cNvSpPr txBox="1"/>
          <p:nvPr/>
        </p:nvSpPr>
        <p:spPr>
          <a:xfrm>
            <a:off x="5497067" y="2831592"/>
            <a:ext cx="1295400" cy="326390"/>
          </a:xfrm>
          <a:prstGeom prst="rect">
            <a:avLst/>
          </a:prstGeom>
          <a:solidFill>
            <a:srgbClr val="2F6E6A"/>
          </a:solidFill>
        </p:spPr>
        <p:txBody>
          <a:bodyPr vert="horz" wrap="square" lIns="0" tIns="1905" rIns="0" bIns="0" rtlCol="0">
            <a:spAutoFit/>
          </a:bodyPr>
          <a:lstStyle/>
          <a:p>
            <a:pPr marL="239395" marR="227329" indent="10795">
              <a:lnSpc>
                <a:spcPts val="1080"/>
              </a:lnSpc>
              <a:spcBef>
                <a:spcPts val="15"/>
              </a:spcBef>
            </a:pP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ASSESSORIA</a:t>
            </a:r>
            <a:r>
              <a:rPr sz="10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COMUNICAÇÃO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5574919" y="2367533"/>
            <a:ext cx="11518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ASSESSORIA</a:t>
            </a:r>
            <a:r>
              <a:rPr sz="10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JURÍDICA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7" name="object 217"/>
          <p:cNvSpPr/>
          <p:nvPr/>
        </p:nvSpPr>
        <p:spPr>
          <a:xfrm>
            <a:off x="5218176" y="2468879"/>
            <a:ext cx="304800" cy="1905"/>
          </a:xfrm>
          <a:custGeom>
            <a:avLst/>
            <a:gdLst/>
            <a:ahLst/>
            <a:cxnLst/>
            <a:rect l="l" t="t" r="r" b="b"/>
            <a:pathLst>
              <a:path w="304800" h="1905">
                <a:moveTo>
                  <a:pt x="304800" y="1524"/>
                </a:moveTo>
                <a:lnTo>
                  <a:pt x="0" y="0"/>
                </a:lnTo>
              </a:path>
            </a:pathLst>
          </a:custGeom>
          <a:ln w="12192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18" name="object 2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401785"/>
              </p:ext>
            </p:extLst>
          </p:nvPr>
        </p:nvGraphicFramePr>
        <p:xfrm>
          <a:off x="6858000" y="2919983"/>
          <a:ext cx="1446530" cy="523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4550"/>
                <a:gridCol w="601980"/>
              </a:tblGrid>
              <a:tr h="152400">
                <a:tc gridSpan="2">
                  <a:txBody>
                    <a:bodyPr/>
                    <a:lstStyle/>
                    <a:p>
                      <a:pPr marL="52069">
                        <a:lnSpc>
                          <a:spcPts val="865"/>
                        </a:lnSpc>
                      </a:pPr>
                      <a:r>
                        <a:rPr sz="8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01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ASSESSOR </a:t>
                      </a:r>
                      <a:r>
                        <a:rPr sz="8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CHEFE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548ED4"/>
                      </a:solidFill>
                      <a:prstDash val="solid"/>
                    </a:lnL>
                    <a:lnR w="9525">
                      <a:solidFill>
                        <a:srgbClr val="548ED4"/>
                      </a:solidFill>
                      <a:prstDash val="solid"/>
                    </a:lnR>
                    <a:lnT w="9525">
                      <a:solidFill>
                        <a:srgbClr val="548ED4"/>
                      </a:solidFill>
                      <a:prstDash val="solid"/>
                    </a:lnT>
                    <a:lnB w="9525">
                      <a:solidFill>
                        <a:srgbClr val="548ED4"/>
                      </a:solidFill>
                      <a:prstDash val="solid"/>
                    </a:lnB>
                    <a:solidFill>
                      <a:srgbClr val="375F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5900">
                <a:tc gridSpan="2">
                  <a:txBody>
                    <a:bodyPr/>
                    <a:lstStyle/>
                    <a:p>
                      <a:pPr marL="7620" marR="569595" indent="43815">
                        <a:lnSpc>
                          <a:spcPts val="860"/>
                        </a:lnSpc>
                      </a:pPr>
                      <a:r>
                        <a:rPr sz="8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01</a:t>
                      </a:r>
                      <a:r>
                        <a:rPr sz="800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ESPECIALISTA</a:t>
                      </a:r>
                      <a:r>
                        <a:rPr sz="8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800" spc="5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COMUNICAÇÃO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548ED4"/>
                      </a:solidFill>
                      <a:prstDash val="solid"/>
                    </a:lnL>
                    <a:lnR w="9525">
                      <a:solidFill>
                        <a:srgbClr val="548ED4"/>
                      </a:solidFill>
                      <a:prstDash val="solid"/>
                    </a:lnR>
                    <a:lnT w="9525">
                      <a:solidFill>
                        <a:srgbClr val="548ED4"/>
                      </a:solidFill>
                      <a:prstDash val="solid"/>
                    </a:lnT>
                    <a:lnB w="9525">
                      <a:solidFill>
                        <a:srgbClr val="548ED4"/>
                      </a:solidFill>
                      <a:prstDash val="solid"/>
                    </a:lnB>
                    <a:solidFill>
                      <a:srgbClr val="375F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2875"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80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lang="pt-BR" sz="80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800" spc="-3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ESTAGIÁRIOS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 cap="flat" cmpd="sng" algn="ctr">
                      <a:solidFill>
                        <a:srgbClr val="548E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A6A6A6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A6A6A6"/>
                      </a:solidFill>
                      <a:prstDash val="solid"/>
                    </a:lnL>
                    <a:lnT w="9525">
                      <a:solidFill>
                        <a:srgbClr val="548ED4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219" name="object 219"/>
          <p:cNvGraphicFramePr>
            <a:graphicFrameLocks noGrp="1"/>
          </p:cNvGraphicFramePr>
          <p:nvPr/>
        </p:nvGraphicFramePr>
        <p:xfrm>
          <a:off x="6858000" y="2196083"/>
          <a:ext cx="1448435" cy="549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6930"/>
                <a:gridCol w="611505"/>
              </a:tblGrid>
              <a:tr h="152400">
                <a:tc gridSpan="2">
                  <a:txBody>
                    <a:bodyPr/>
                    <a:lstStyle/>
                    <a:p>
                      <a:pPr marL="52069">
                        <a:lnSpc>
                          <a:spcPts val="865"/>
                        </a:lnSpc>
                      </a:pPr>
                      <a:r>
                        <a:rPr sz="8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01</a:t>
                      </a:r>
                      <a:r>
                        <a:rPr sz="8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ASSESSOR </a:t>
                      </a:r>
                      <a:r>
                        <a:rPr sz="8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CHEFE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548ED4"/>
                      </a:solidFill>
                      <a:prstDash val="solid"/>
                    </a:lnL>
                    <a:lnR w="9525">
                      <a:solidFill>
                        <a:srgbClr val="548ED4"/>
                      </a:solidFill>
                      <a:prstDash val="solid"/>
                    </a:lnR>
                    <a:lnT w="9525">
                      <a:solidFill>
                        <a:srgbClr val="548ED4"/>
                      </a:solidFill>
                      <a:prstDash val="solid"/>
                    </a:lnT>
                    <a:lnB w="9525">
                      <a:solidFill>
                        <a:srgbClr val="548ED4"/>
                      </a:solidFill>
                      <a:prstDash val="solid"/>
                    </a:lnB>
                    <a:solidFill>
                      <a:srgbClr val="375F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6379">
                <a:tc gridSpan="2">
                  <a:txBody>
                    <a:bodyPr/>
                    <a:lstStyle/>
                    <a:p>
                      <a:pPr marL="52069">
                        <a:lnSpc>
                          <a:spcPts val="865"/>
                        </a:lnSpc>
                      </a:pPr>
                      <a:r>
                        <a:rPr sz="8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02</a:t>
                      </a:r>
                      <a:r>
                        <a:rPr sz="800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ESPECIALISTAS</a:t>
                      </a:r>
                      <a:r>
                        <a:rPr sz="8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JURÍDICOS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548ED4"/>
                      </a:solidFill>
                      <a:prstDash val="solid"/>
                    </a:lnL>
                    <a:lnR w="9525">
                      <a:solidFill>
                        <a:srgbClr val="548ED4"/>
                      </a:solidFill>
                      <a:prstDash val="solid"/>
                    </a:lnR>
                    <a:lnT w="9525">
                      <a:solidFill>
                        <a:srgbClr val="548ED4"/>
                      </a:solidFill>
                      <a:prstDash val="solid"/>
                    </a:lnT>
                    <a:lnB w="9525">
                      <a:solidFill>
                        <a:srgbClr val="548ED4"/>
                      </a:solidFill>
                      <a:prstDash val="solid"/>
                    </a:lnB>
                    <a:solidFill>
                      <a:srgbClr val="375F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0495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01</a:t>
                      </a:r>
                      <a:r>
                        <a:rPr sz="8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ESTAGIÁRIO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 cap="flat" cmpd="sng" algn="ctr">
                      <a:solidFill>
                        <a:srgbClr val="548E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A6A6A6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A6A6A6"/>
                      </a:solidFill>
                      <a:prstDash val="solid"/>
                    </a:lnL>
                    <a:lnT w="9525">
                      <a:solidFill>
                        <a:srgbClr val="548ED4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pSp>
        <p:nvGrpSpPr>
          <p:cNvPr id="222" name="object 181"/>
          <p:cNvGrpSpPr/>
          <p:nvPr/>
        </p:nvGrpSpPr>
        <p:grpSpPr>
          <a:xfrm>
            <a:off x="1330262" y="2337240"/>
            <a:ext cx="847725" cy="140970"/>
            <a:chOff x="1334833" y="2808541"/>
            <a:chExt cx="847725" cy="140970"/>
          </a:xfrm>
        </p:grpSpPr>
        <p:sp>
          <p:nvSpPr>
            <p:cNvPr id="223" name="object 182"/>
            <p:cNvSpPr/>
            <p:nvPr/>
          </p:nvSpPr>
          <p:spPr>
            <a:xfrm>
              <a:off x="1339596" y="2813304"/>
              <a:ext cx="838200" cy="131445"/>
            </a:xfrm>
            <a:custGeom>
              <a:avLst/>
              <a:gdLst/>
              <a:ahLst/>
              <a:cxnLst/>
              <a:rect l="l" t="t" r="r" b="b"/>
              <a:pathLst>
                <a:path w="838200" h="131444">
                  <a:moveTo>
                    <a:pt x="838200" y="0"/>
                  </a:moveTo>
                  <a:lnTo>
                    <a:pt x="0" y="0"/>
                  </a:lnTo>
                  <a:lnTo>
                    <a:pt x="0" y="131063"/>
                  </a:lnTo>
                  <a:lnTo>
                    <a:pt x="838200" y="131063"/>
                  </a:lnTo>
                  <a:lnTo>
                    <a:pt x="83820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183"/>
            <p:cNvSpPr/>
            <p:nvPr/>
          </p:nvSpPr>
          <p:spPr>
            <a:xfrm>
              <a:off x="1339596" y="2813304"/>
              <a:ext cx="838200" cy="131445"/>
            </a:xfrm>
            <a:custGeom>
              <a:avLst/>
              <a:gdLst/>
              <a:ahLst/>
              <a:cxnLst/>
              <a:rect l="l" t="t" r="r" b="b"/>
              <a:pathLst>
                <a:path w="838200" h="131444">
                  <a:moveTo>
                    <a:pt x="0" y="131063"/>
                  </a:moveTo>
                  <a:lnTo>
                    <a:pt x="838200" y="131063"/>
                  </a:lnTo>
                  <a:lnTo>
                    <a:pt x="838200" y="0"/>
                  </a:lnTo>
                  <a:lnTo>
                    <a:pt x="0" y="0"/>
                  </a:lnTo>
                  <a:lnTo>
                    <a:pt x="0" y="131063"/>
                  </a:lnTo>
                  <a:close/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0" name="object 184"/>
          <p:cNvSpPr txBox="1"/>
          <p:nvPr/>
        </p:nvSpPr>
        <p:spPr>
          <a:xfrm>
            <a:off x="1470597" y="2336672"/>
            <a:ext cx="654050" cy="1365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 smtClean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lang="pt-BR" sz="800" dirty="0" smtClean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800" spc="-3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Calibri"/>
                <a:cs typeface="Calibri"/>
              </a:rPr>
              <a:t>ESTAGIÁRIO</a:t>
            </a:r>
            <a:endParaRPr sz="800" dirty="0">
              <a:latin typeface="Calibri"/>
              <a:cs typeface="Calibri"/>
            </a:endParaRPr>
          </a:p>
        </p:txBody>
      </p:sp>
      <p:cxnSp>
        <p:nvCxnSpPr>
          <p:cNvPr id="232" name="Conector reto 231"/>
          <p:cNvCxnSpPr/>
          <p:nvPr/>
        </p:nvCxnSpPr>
        <p:spPr>
          <a:xfrm>
            <a:off x="4653152" y="3810000"/>
            <a:ext cx="11479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object 169"/>
          <p:cNvSpPr/>
          <p:nvPr/>
        </p:nvSpPr>
        <p:spPr>
          <a:xfrm>
            <a:off x="5801105" y="3596257"/>
            <a:ext cx="1085342" cy="398499"/>
          </a:xfrm>
          <a:custGeom>
            <a:avLst/>
            <a:gdLst/>
            <a:ahLst/>
            <a:cxnLst/>
            <a:rect l="l" t="t" r="r" b="b"/>
            <a:pathLst>
              <a:path w="1447800" h="457200">
                <a:moveTo>
                  <a:pt x="1447799" y="0"/>
                </a:moveTo>
                <a:lnTo>
                  <a:pt x="0" y="0"/>
                </a:lnTo>
                <a:lnTo>
                  <a:pt x="0" y="457200"/>
                </a:lnTo>
                <a:lnTo>
                  <a:pt x="1447799" y="457200"/>
                </a:lnTo>
                <a:lnTo>
                  <a:pt x="1447799" y="0"/>
                </a:lnTo>
                <a:close/>
              </a:path>
            </a:pathLst>
          </a:custGeom>
          <a:solidFill>
            <a:srgbClr val="2F6E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170"/>
          <p:cNvSpPr txBox="1"/>
          <p:nvPr/>
        </p:nvSpPr>
        <p:spPr>
          <a:xfrm>
            <a:off x="5745097" y="3617770"/>
            <a:ext cx="1197357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pt-BR" sz="1000" dirty="0" smtClean="0">
                <a:solidFill>
                  <a:srgbClr val="FFFFFF"/>
                </a:solidFill>
                <a:latin typeface="Calibri"/>
                <a:cs typeface="Calibri"/>
              </a:rPr>
              <a:t>AGENTE DE CONTRATAÇÃO</a:t>
            </a:r>
            <a:endParaRPr sz="1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205</Words>
  <Application>Microsoft Office PowerPoint</Application>
  <PresentationFormat>Apresentação na tela (4:3)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ORGANOGRAMA CAU/RJ 2023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Maurício de Araujo Alves Dias</dc:creator>
  <cp:lastModifiedBy>Nanderson Pantoja</cp:lastModifiedBy>
  <cp:revision>2</cp:revision>
  <dcterms:created xsi:type="dcterms:W3CDTF">2023-03-15T18:00:40Z</dcterms:created>
  <dcterms:modified xsi:type="dcterms:W3CDTF">2023-03-15T18:50:21Z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2023-03-15T00:00:00Z</vt:filetime>
  </property>
  <property fmtid="{D5CDD505-2E9C-101B-9397-08002B2CF9AE}" pid="5" name="Producer">
    <vt:lpwstr>Microsoft® PowerPoint® 2016</vt:lpwstr>
  </property>
</Properties>
</file>